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4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Montserrat" panose="020B0604020202020204" charset="0"/>
      <p:regular r:id="rId51"/>
      <p:bold r:id="rId52"/>
      <p:italic r:id="rId53"/>
      <p:boldItalic r:id="rId54"/>
    </p:embeddedFont>
    <p:embeddedFont>
      <p:font typeface="Questrial" panose="020B0604020202020204" charset="0"/>
      <p:regular r:id="rId55"/>
    </p:embeddedFont>
    <p:embeddedFont>
      <p:font typeface="Roboto" panose="020B0604020202020204" charset="0"/>
      <p:regular r:id="rId56"/>
      <p:bold r:id="rId57"/>
      <p:italic r:id="rId58"/>
      <p:boldItalic r:id="rId59"/>
    </p:embeddedFont>
    <p:embeddedFont>
      <p:font typeface="Trebuchet MS" panose="020B0603020202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563" autoAdjust="0"/>
  </p:normalViewPr>
  <p:slideViewPr>
    <p:cSldViewPr snapToGrid="0">
      <p:cViewPr>
        <p:scale>
          <a:sx n="100" d="100"/>
          <a:sy n="100" d="100"/>
        </p:scale>
        <p:origin x="1026" y="72"/>
      </p:cViewPr>
      <p:guideLst/>
    </p:cSldViewPr>
  </p:slideViewPr>
  <p:notesTextViewPr>
    <p:cViewPr>
      <p:scale>
        <a:sx n="1" d="1"/>
        <a:sy n="1" d="1"/>
      </p:scale>
      <p:origin x="0" y="-48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mailto:help@hprc.tamu.edu"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mailto:help@hprc.tamu.edu"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mailto:help@hprc.tamu.edu"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search?q=topic%3Ajupyterlab-extension&amp;type=Repositorie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50" name="Google Shape;150;p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9ca740595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9ca740595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ca7405955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ca740595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85c760f83_1_1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85c760f83_1_1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 common issues: 1). running out of your quota for the number of files on $SCRATCH (need to email HPRC helpdesk (</a:t>
            </a:r>
            <a:r>
              <a:rPr lang="en" u="sng" dirty="0">
                <a:solidFill>
                  <a:srgbClr val="0097A7"/>
                </a:solidFill>
                <a:hlinkClick r:id="rId3">
                  <a:extLst>
                    <a:ext uri="{A12FA001-AC4F-418D-AE19-62706E023703}">
                      <ahyp:hlinkClr xmlns:ahyp="http://schemas.microsoft.com/office/drawing/2018/hyperlinkcolor" val="tx"/>
                    </a:ext>
                  </a:extLst>
                </a:hlinkClick>
              </a:rPr>
              <a:t>help@hprc.tamu.edu</a:t>
            </a:r>
            <a:r>
              <a:rPr lang="en" dirty="0"/>
              <a:t>) to request an increase of your quota.); 2). make sure to load the right module with the right version numbers.</a:t>
            </a:r>
          </a:p>
          <a:p>
            <a:pPr marL="0" lvl="0" indent="0" algn="l" rtl="0">
              <a:spcBef>
                <a:spcPts val="0"/>
              </a:spcBef>
              <a:spcAft>
                <a:spcPts val="0"/>
              </a:spcAft>
              <a:buNone/>
            </a:pPr>
            <a:endParaRPr lang="en" dirty="0"/>
          </a:p>
          <a:p>
            <a:pPr algn="l" fontAlgn="base"/>
            <a:r>
              <a:rPr lang="en-US" b="0" i="0" dirty="0">
                <a:solidFill>
                  <a:srgbClr val="242729"/>
                </a:solidFill>
                <a:effectLst/>
                <a:latin typeface="Arial" panose="020B0604020202020204" pitchFamily="34" charset="0"/>
              </a:rPr>
              <a:t>Try adding the </a:t>
            </a:r>
            <a:r>
              <a:rPr lang="en-US" b="0" i="1" dirty="0" err="1">
                <a:solidFill>
                  <a:srgbClr val="242729"/>
                </a:solidFill>
                <a:effectLst/>
                <a:latin typeface="inherit"/>
              </a:rPr>
              <a:t>conda</a:t>
            </a:r>
            <a:r>
              <a:rPr lang="en-US" b="0" i="1" dirty="0">
                <a:solidFill>
                  <a:srgbClr val="242729"/>
                </a:solidFill>
                <a:effectLst/>
                <a:latin typeface="inherit"/>
              </a:rPr>
              <a:t>-forge</a:t>
            </a:r>
            <a:r>
              <a:rPr lang="en-US" b="0" i="0" dirty="0">
                <a:solidFill>
                  <a:srgbClr val="242729"/>
                </a:solidFill>
                <a:effectLst/>
                <a:latin typeface="Arial" panose="020B0604020202020204" pitchFamily="34" charset="0"/>
              </a:rPr>
              <a:t> channel to your list of channels with this command:</a:t>
            </a:r>
            <a:br>
              <a:rPr lang="en-US" b="0" i="0" dirty="0">
                <a:solidFill>
                  <a:srgbClr val="242729"/>
                </a:solidFill>
                <a:effectLst/>
                <a:latin typeface="Arial" panose="020B0604020202020204" pitchFamily="34" charset="0"/>
              </a:rPr>
            </a:br>
            <a:r>
              <a:rPr lang="en-US" b="0" i="0" dirty="0" err="1">
                <a:solidFill>
                  <a:srgbClr val="242729"/>
                </a:solidFill>
                <a:effectLst/>
                <a:latin typeface="Arial" panose="020B0604020202020204" pitchFamily="34" charset="0"/>
              </a:rPr>
              <a:t>conda</a:t>
            </a:r>
            <a:r>
              <a:rPr lang="en-US" b="0" i="0" dirty="0">
                <a:solidFill>
                  <a:srgbClr val="242729"/>
                </a:solidFill>
                <a:effectLst/>
                <a:latin typeface="Arial" panose="020B0604020202020204" pitchFamily="34" charset="0"/>
              </a:rPr>
              <a:t> config --append channels </a:t>
            </a:r>
            <a:r>
              <a:rPr lang="en-US" b="0" i="0" dirty="0" err="1">
                <a:solidFill>
                  <a:srgbClr val="242729"/>
                </a:solidFill>
                <a:effectLst/>
                <a:latin typeface="Arial" panose="020B0604020202020204" pitchFamily="34" charset="0"/>
              </a:rPr>
              <a:t>conda</a:t>
            </a:r>
            <a:r>
              <a:rPr lang="en-US" b="0" i="0" dirty="0">
                <a:solidFill>
                  <a:srgbClr val="242729"/>
                </a:solidFill>
                <a:effectLst/>
                <a:latin typeface="Arial" panose="020B0604020202020204" pitchFamily="34" charset="0"/>
              </a:rPr>
              <a:t>-forge. It tells </a:t>
            </a:r>
            <a:r>
              <a:rPr lang="en-US" b="0" i="0" dirty="0" err="1">
                <a:solidFill>
                  <a:srgbClr val="242729"/>
                </a:solidFill>
                <a:effectLst/>
                <a:latin typeface="Arial" panose="020B0604020202020204" pitchFamily="34" charset="0"/>
              </a:rPr>
              <a:t>conda</a:t>
            </a:r>
            <a:r>
              <a:rPr lang="en-US" b="0" i="0" dirty="0">
                <a:solidFill>
                  <a:srgbClr val="242729"/>
                </a:solidFill>
                <a:effectLst/>
                <a:latin typeface="Arial" panose="020B0604020202020204" pitchFamily="34" charset="0"/>
              </a:rPr>
              <a:t> to also look on the </a:t>
            </a:r>
            <a:r>
              <a:rPr lang="en-US" b="0" i="1" dirty="0" err="1">
                <a:solidFill>
                  <a:srgbClr val="242729"/>
                </a:solidFill>
                <a:effectLst/>
                <a:latin typeface="inherit"/>
              </a:rPr>
              <a:t>conda</a:t>
            </a:r>
            <a:r>
              <a:rPr lang="en-US" b="0" i="1" dirty="0">
                <a:solidFill>
                  <a:srgbClr val="242729"/>
                </a:solidFill>
                <a:effectLst/>
                <a:latin typeface="inherit"/>
              </a:rPr>
              <a:t>-forge</a:t>
            </a:r>
            <a:r>
              <a:rPr lang="en-US" b="0" i="0" dirty="0">
                <a:solidFill>
                  <a:srgbClr val="242729"/>
                </a:solidFill>
                <a:effectLst/>
                <a:latin typeface="Arial" panose="020B0604020202020204" pitchFamily="34" charset="0"/>
              </a:rPr>
              <a:t> channel when you search for packages. You can then simply install the two packages with </a:t>
            </a:r>
            <a:r>
              <a:rPr lang="en-US" b="0" i="0" dirty="0" err="1">
                <a:solidFill>
                  <a:srgbClr val="242729"/>
                </a:solidFill>
                <a:effectLst/>
                <a:latin typeface="Arial" panose="020B0604020202020204" pitchFamily="34" charset="0"/>
              </a:rPr>
              <a:t>conda</a:t>
            </a:r>
            <a:r>
              <a:rPr lang="en-US" b="0" i="0" dirty="0">
                <a:solidFill>
                  <a:srgbClr val="242729"/>
                </a:solidFill>
                <a:effectLst/>
                <a:latin typeface="Arial" panose="020B0604020202020204" pitchFamily="34" charset="0"/>
              </a:rPr>
              <a:t> install </a:t>
            </a:r>
            <a:r>
              <a:rPr lang="en-US" b="0" i="0" dirty="0" err="1">
                <a:solidFill>
                  <a:srgbClr val="242729"/>
                </a:solidFill>
                <a:effectLst/>
                <a:latin typeface="Arial" panose="020B0604020202020204" pitchFamily="34" charset="0"/>
              </a:rPr>
              <a:t>slycot</a:t>
            </a:r>
            <a:r>
              <a:rPr lang="en-US" b="0" i="0" dirty="0">
                <a:solidFill>
                  <a:srgbClr val="242729"/>
                </a:solidFill>
                <a:effectLst/>
                <a:latin typeface="Arial" panose="020B0604020202020204" pitchFamily="34" charset="0"/>
              </a:rPr>
              <a:t> control.</a:t>
            </a:r>
          </a:p>
          <a:p>
            <a:pPr algn="l" fontAlgn="base"/>
            <a:r>
              <a:rPr lang="en-US" b="0" i="0" dirty="0">
                <a:solidFill>
                  <a:srgbClr val="242729"/>
                </a:solidFill>
                <a:effectLst/>
                <a:latin typeface="Arial" panose="020B0604020202020204" pitchFamily="34" charset="0"/>
              </a:rPr>
              <a:t>Channels are basically servers for people to host packages on and the community-driven </a:t>
            </a:r>
            <a:r>
              <a:rPr lang="en-US" b="0" i="1" dirty="0" err="1">
                <a:solidFill>
                  <a:srgbClr val="242729"/>
                </a:solidFill>
                <a:effectLst/>
                <a:latin typeface="inherit"/>
              </a:rPr>
              <a:t>conda</a:t>
            </a:r>
            <a:r>
              <a:rPr lang="en-US" b="0" i="1" dirty="0">
                <a:solidFill>
                  <a:srgbClr val="242729"/>
                </a:solidFill>
                <a:effectLst/>
                <a:latin typeface="inherit"/>
              </a:rPr>
              <a:t>-forge</a:t>
            </a:r>
            <a:r>
              <a:rPr lang="en-US" b="0" i="0" dirty="0">
                <a:solidFill>
                  <a:srgbClr val="242729"/>
                </a:solidFill>
                <a:effectLst/>
                <a:latin typeface="Arial" panose="020B0604020202020204" pitchFamily="34" charset="0"/>
              </a:rPr>
              <a:t> is usually a good place to start when packages are not available via the standard channels. I checked and both </a:t>
            </a:r>
            <a:r>
              <a:rPr lang="en-US" b="0" i="1" dirty="0" err="1">
                <a:solidFill>
                  <a:srgbClr val="242729"/>
                </a:solidFill>
                <a:effectLst/>
                <a:latin typeface="inherit"/>
              </a:rPr>
              <a:t>slycot</a:t>
            </a:r>
            <a:r>
              <a:rPr lang="en-US" b="0" i="0" dirty="0">
                <a:solidFill>
                  <a:srgbClr val="242729"/>
                </a:solidFill>
                <a:effectLst/>
                <a:latin typeface="Arial" panose="020B0604020202020204" pitchFamily="34" charset="0"/>
              </a:rPr>
              <a:t> and </a:t>
            </a:r>
            <a:r>
              <a:rPr lang="en-US" b="0" i="1" dirty="0">
                <a:solidFill>
                  <a:srgbClr val="242729"/>
                </a:solidFill>
                <a:effectLst/>
                <a:latin typeface="inherit"/>
              </a:rPr>
              <a:t>control</a:t>
            </a:r>
            <a:r>
              <a:rPr lang="en-US" b="0" i="0" dirty="0">
                <a:solidFill>
                  <a:srgbClr val="242729"/>
                </a:solidFill>
                <a:effectLst/>
                <a:latin typeface="Arial" panose="020B0604020202020204" pitchFamily="34" charset="0"/>
              </a:rPr>
              <a:t> seem to be available there.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conda</a:t>
            </a:r>
            <a:r>
              <a:rPr lang="en-US" dirty="0"/>
              <a:t> install -c </a:t>
            </a:r>
            <a:r>
              <a:rPr lang="en-US" dirty="0" err="1"/>
              <a:t>conda</a:t>
            </a:r>
            <a:r>
              <a:rPr lang="en-US" dirty="0"/>
              <a:t>-forge </a:t>
            </a:r>
            <a:r>
              <a:rPr lang="en-US" dirty="0" err="1"/>
              <a:t>jupyterlab</a:t>
            </a:r>
            <a:r>
              <a:rPr lang="en-US" dirty="0"/>
              <a:t>=1.2.2</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e093e9af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e093e9af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common issues: 1). running out of your quota for the number of files on $SCRATCH (need to email HPRC helpdesk (</a:t>
            </a:r>
            <a:r>
              <a:rPr lang="en" u="sng">
                <a:solidFill>
                  <a:srgbClr val="0097A7"/>
                </a:solidFill>
                <a:hlinkClick r:id="rId3">
                  <a:extLst>
                    <a:ext uri="{A12FA001-AC4F-418D-AE19-62706E023703}">
                      <ahyp:hlinkClr xmlns:ahyp="http://schemas.microsoft.com/office/drawing/2018/hyperlinkcolor" val="tx"/>
                    </a:ext>
                  </a:extLst>
                </a:hlinkClick>
              </a:rPr>
              <a:t>help@hprc.tamu.edu</a:t>
            </a:r>
            <a:r>
              <a:rPr lang="en"/>
              <a:t>) to request an increase of your quota.); 2). make sure to load the right module with the right version numbers.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9e10290167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9e10290167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common issues: 1). running out of your quota for the number of files on $SCRATCH (need to email HPRC helpdesk (</a:t>
            </a:r>
            <a:r>
              <a:rPr lang="en" u="sng">
                <a:solidFill>
                  <a:srgbClr val="0097A7"/>
                </a:solidFill>
                <a:hlinkClick r:id="rId3">
                  <a:extLst>
                    <a:ext uri="{A12FA001-AC4F-418D-AE19-62706E023703}">
                      <ahyp:hlinkClr xmlns:ahyp="http://schemas.microsoft.com/office/drawing/2018/hyperlinkcolor" val="tx"/>
                    </a:ext>
                  </a:extLst>
                </a:hlinkClick>
              </a:rPr>
              <a:t>help@hprc.tamu.edu</a:t>
            </a:r>
            <a:r>
              <a:rPr lang="en"/>
              <a:t>) to request an increase of your quota.); 2). make sure to load the right module with the right version numbers.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85c760f83_1_1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985c760f83_1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85c760f83_1_1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985c760f83_1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85c760f83_1_1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85c760f83_1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85c760f83_1_1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85c760f83_1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985c760f83_1_1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985c760f83_1_1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ca740595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9ca740595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Totally 2 hours with a 5-min Q&amp;A and break after each lab.</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85c760f83_1_1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85c760f83_1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e093e9afe_0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9e093e9afe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e093e9afe_0_1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e093e9afe_0_1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9e093e9afe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9e093e9afe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9e093e9afe_0_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9e093e9afe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e093e9afe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e093e9afe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e093e9afe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e093e9afe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US" altLang="zh-CN" dirty="0" err="1"/>
              <a:t>Dataframe</a:t>
            </a:r>
            <a:r>
              <a:rPr lang="en-US" altLang="zh-CN" dirty="0"/>
              <a:t> sort</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r>
              <a:rPr lang="en-US" dirty="0" err="1"/>
              <a:t>Dtaframe</a:t>
            </a:r>
            <a:r>
              <a:rPr lang="en-US" dirty="0"/>
              <a:t> Rank row or column</a:t>
            </a:r>
          </a:p>
          <a:p>
            <a:pPr marL="0" lvl="0" indent="0" algn="l" rtl="0">
              <a:lnSpc>
                <a:spcPct val="115000"/>
              </a:lnSpc>
              <a:spcBef>
                <a:spcPts val="0"/>
              </a:spcBef>
              <a:spcAft>
                <a:spcPts val="0"/>
              </a:spcAft>
              <a:buNone/>
            </a:pPr>
            <a:endParaRPr lang="en-US" dirty="0"/>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US" b="0" i="0" dirty="0">
                <a:solidFill>
                  <a:srgbClr val="D5D5D5"/>
                </a:solidFill>
                <a:effectLst/>
                <a:latin typeface="Roboto" panose="020B0604020202020204" charset="0"/>
              </a:rPr>
              <a:t>The matplotlib object-oriented API</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r>
              <a:rPr lang="en-US" dirty="0" err="1"/>
              <a:t>Df.infro</a:t>
            </a:r>
            <a:endParaRPr lang="en-US" dirty="0"/>
          </a:p>
          <a:p>
            <a:pPr algn="l"/>
            <a:r>
              <a:rPr lang="en-US" b="0" i="0" dirty="0">
                <a:solidFill>
                  <a:srgbClr val="333333"/>
                </a:solidFill>
                <a:effectLst/>
                <a:latin typeface="Lato"/>
              </a:rPr>
              <a:t>Print a concise summary of a </a:t>
            </a:r>
            <a:r>
              <a:rPr lang="en-US" b="0" i="0" dirty="0" err="1">
                <a:solidFill>
                  <a:srgbClr val="333333"/>
                </a:solidFill>
                <a:effectLst/>
                <a:latin typeface="Lato"/>
              </a:rPr>
              <a:t>DataFrame</a:t>
            </a:r>
            <a:r>
              <a:rPr lang="en-US" b="0" i="0" dirty="0">
                <a:solidFill>
                  <a:srgbClr val="333333"/>
                </a:solidFill>
                <a:effectLst/>
                <a:latin typeface="Lato"/>
              </a:rPr>
              <a:t>.</a:t>
            </a:r>
          </a:p>
          <a:p>
            <a:pPr algn="l"/>
            <a:r>
              <a:rPr lang="en-US" b="0" i="0" dirty="0">
                <a:solidFill>
                  <a:srgbClr val="333333"/>
                </a:solidFill>
                <a:effectLst/>
                <a:latin typeface="Lato"/>
              </a:rPr>
              <a:t>This method prints information about a </a:t>
            </a:r>
            <a:r>
              <a:rPr lang="en-US" b="0" i="0" dirty="0" err="1">
                <a:solidFill>
                  <a:srgbClr val="333333"/>
                </a:solidFill>
                <a:effectLst/>
                <a:latin typeface="Lato"/>
              </a:rPr>
              <a:t>DataFrame</a:t>
            </a:r>
            <a:r>
              <a:rPr lang="en-US" b="0" i="0" dirty="0">
                <a:solidFill>
                  <a:srgbClr val="333333"/>
                </a:solidFill>
                <a:effectLst/>
                <a:latin typeface="Lato"/>
              </a:rPr>
              <a:t> including the index </a:t>
            </a:r>
            <a:r>
              <a:rPr lang="en-US" b="0" i="0" dirty="0" err="1">
                <a:solidFill>
                  <a:srgbClr val="333333"/>
                </a:solidFill>
                <a:effectLst/>
                <a:latin typeface="Lato"/>
              </a:rPr>
              <a:t>dtype</a:t>
            </a:r>
            <a:r>
              <a:rPr lang="en-US" b="0" i="0">
                <a:solidFill>
                  <a:srgbClr val="333333"/>
                </a:solidFill>
                <a:effectLst/>
                <a:latin typeface="Lato"/>
              </a:rPr>
              <a:t> and columns, non-null values and memory usage.</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r>
              <a:rPr lang="en-US" dirty="0"/>
              <a:t>UTF-8 is a variable-width character encoding used for electronic communication. Defined by the Unicode Standard, the name is derived from Unicode Transformation Format – 8-bit. UTF-8 is capable of encoding all 1,112,064 valid character code points in Unicode using one to four one-byte code units.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9e093e9afe_0_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9e093e9afe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985c760f83_1_1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985c760f83_1_1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9e10290167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9e10290167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85c760f83_1_1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985c760f83_1_1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en-US" b="0" i="0" dirty="0">
                <a:solidFill>
                  <a:srgbClr val="242729"/>
                </a:solidFill>
                <a:effectLst/>
                <a:latin typeface="Arial" panose="020B0604020202020204" pitchFamily="34" charset="0"/>
              </a:rPr>
              <a:t>Jupyter Notebook is a web-based interactive computational environment for creating Jupyter notebook documents. It supports several languages like Python (</a:t>
            </a:r>
            <a:r>
              <a:rPr lang="en-US" b="0" i="0" dirty="0" err="1">
                <a:solidFill>
                  <a:srgbClr val="242729"/>
                </a:solidFill>
                <a:effectLst/>
                <a:latin typeface="Arial" panose="020B0604020202020204" pitchFamily="34" charset="0"/>
              </a:rPr>
              <a:t>IPython</a:t>
            </a:r>
            <a:r>
              <a:rPr lang="en-US" b="0" i="0" dirty="0">
                <a:solidFill>
                  <a:srgbClr val="242729"/>
                </a:solidFill>
                <a:effectLst/>
                <a:latin typeface="Arial" panose="020B0604020202020204" pitchFamily="34" charset="0"/>
              </a:rPr>
              <a:t>), Julia, R etc. and is largely used for data analysis, data visualization and further interactive, exploratory computing.</a:t>
            </a:r>
          </a:p>
          <a:p>
            <a:pPr algn="l" fontAlgn="base"/>
            <a:r>
              <a:rPr lang="en-US" b="0" i="0" dirty="0" err="1">
                <a:solidFill>
                  <a:srgbClr val="242729"/>
                </a:solidFill>
                <a:effectLst/>
                <a:latin typeface="Arial" panose="020B0604020202020204" pitchFamily="34" charset="0"/>
              </a:rPr>
              <a:t>JupyterLab</a:t>
            </a:r>
            <a:r>
              <a:rPr lang="en-US" b="0" i="0" dirty="0">
                <a:solidFill>
                  <a:srgbClr val="242729"/>
                </a:solidFill>
                <a:effectLst/>
                <a:latin typeface="Arial" panose="020B0604020202020204" pitchFamily="34" charset="0"/>
              </a:rPr>
              <a:t> is the next-generation user interface </a:t>
            </a:r>
            <a:r>
              <a:rPr lang="en-US" b="1" i="0" dirty="0">
                <a:solidFill>
                  <a:srgbClr val="242729"/>
                </a:solidFill>
                <a:effectLst/>
                <a:latin typeface="inherit"/>
              </a:rPr>
              <a:t>including notebooks</a:t>
            </a:r>
            <a:r>
              <a:rPr lang="en-US" b="0" i="0" dirty="0">
                <a:solidFill>
                  <a:srgbClr val="242729"/>
                </a:solidFill>
                <a:effectLst/>
                <a:latin typeface="Arial" panose="020B0604020202020204" pitchFamily="34" charset="0"/>
              </a:rPr>
              <a:t>. It has a modular structure, where you can open several notebooks or files (e.g. HTML, Text, Markdowns </a:t>
            </a:r>
            <a:r>
              <a:rPr lang="en-US" b="0" i="0" dirty="0" err="1">
                <a:solidFill>
                  <a:srgbClr val="242729"/>
                </a:solidFill>
                <a:effectLst/>
                <a:latin typeface="Arial" panose="020B0604020202020204" pitchFamily="34" charset="0"/>
              </a:rPr>
              <a:t>etc</a:t>
            </a:r>
            <a:r>
              <a:rPr lang="en-US" b="0" i="0" dirty="0">
                <a:solidFill>
                  <a:srgbClr val="242729"/>
                </a:solidFill>
                <a:effectLst/>
                <a:latin typeface="Arial" panose="020B0604020202020204" pitchFamily="34" charset="0"/>
              </a:rPr>
              <a:t>) as tabs in the same window. It offers more of an IDE-like experience.</a:t>
            </a:r>
          </a:p>
          <a:p>
            <a:pPr algn="l" fontAlgn="base"/>
            <a:r>
              <a:rPr lang="en-US" b="0" i="0" dirty="0">
                <a:solidFill>
                  <a:srgbClr val="242729"/>
                </a:solidFill>
                <a:effectLst/>
                <a:latin typeface="Arial" panose="020B0604020202020204" pitchFamily="34" charset="0"/>
              </a:rPr>
              <a:t>For a beginner I would suggest starting with Jupyter Notebook as it just consists of a </a:t>
            </a:r>
            <a:r>
              <a:rPr lang="en-US" b="0" i="0" dirty="0" err="1">
                <a:solidFill>
                  <a:srgbClr val="242729"/>
                </a:solidFill>
                <a:effectLst/>
                <a:latin typeface="Arial" panose="020B0604020202020204" pitchFamily="34" charset="0"/>
              </a:rPr>
              <a:t>filebrowser</a:t>
            </a:r>
            <a:r>
              <a:rPr lang="en-US" b="0" i="0" dirty="0">
                <a:solidFill>
                  <a:srgbClr val="242729"/>
                </a:solidFill>
                <a:effectLst/>
                <a:latin typeface="Arial" panose="020B0604020202020204" pitchFamily="34" charset="0"/>
              </a:rPr>
              <a:t> and an (notebook) editor view. It might be easier to use. If you want more features, switch to </a:t>
            </a:r>
            <a:r>
              <a:rPr lang="en-US" b="0" i="0" dirty="0" err="1">
                <a:solidFill>
                  <a:srgbClr val="242729"/>
                </a:solidFill>
                <a:effectLst/>
                <a:latin typeface="Arial" panose="020B0604020202020204" pitchFamily="34" charset="0"/>
              </a:rPr>
              <a:t>JupyterLab</a:t>
            </a:r>
            <a:r>
              <a:rPr lang="en-US" b="0" i="0" dirty="0">
                <a:solidFill>
                  <a:srgbClr val="242729"/>
                </a:solidFill>
                <a:effectLst/>
                <a:latin typeface="Arial" panose="020B0604020202020204" pitchFamily="34" charset="0"/>
              </a:rPr>
              <a:t>. </a:t>
            </a:r>
            <a:r>
              <a:rPr lang="en-US" b="0" i="0" dirty="0" err="1">
                <a:solidFill>
                  <a:srgbClr val="242729"/>
                </a:solidFill>
                <a:effectLst/>
                <a:latin typeface="Arial" panose="020B0604020202020204" pitchFamily="34" charset="0"/>
              </a:rPr>
              <a:t>JupyterLab</a:t>
            </a:r>
            <a:r>
              <a:rPr lang="en-US" b="0" i="0" dirty="0">
                <a:solidFill>
                  <a:srgbClr val="242729"/>
                </a:solidFill>
                <a:effectLst/>
                <a:latin typeface="Arial" panose="020B0604020202020204" pitchFamily="34" charset="0"/>
              </a:rPr>
              <a:t> offers much more features and an enhanced interface, which can be extended through extensions: </a:t>
            </a:r>
            <a:r>
              <a:rPr lang="en-US" b="0" i="0" u="sng" dirty="0" err="1">
                <a:solidFill>
                  <a:srgbClr val="242729"/>
                </a:solidFill>
                <a:effectLst/>
                <a:latin typeface="inherit"/>
                <a:hlinkClick r:id="rId3"/>
              </a:rPr>
              <a:t>JupyterLab</a:t>
            </a:r>
            <a:r>
              <a:rPr lang="en-US" b="0" i="0" u="sng" dirty="0">
                <a:solidFill>
                  <a:srgbClr val="242729"/>
                </a:solidFill>
                <a:effectLst/>
                <a:latin typeface="inherit"/>
                <a:hlinkClick r:id="rId3"/>
              </a:rPr>
              <a:t> Extensions (GitHub)</a:t>
            </a:r>
            <a:endParaRPr lang="en-US" b="0" i="0" dirty="0">
              <a:solidFill>
                <a:srgbClr val="242729"/>
              </a:solidFill>
              <a:effectLst/>
              <a:latin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985c760f83_1_1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985c760f83_1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9e10290167_0_1:notes"/>
          <p:cNvSpPr>
            <a:spLocks noGrp="1" noRot="1" noChangeAspect="1"/>
          </p:cNvSpPr>
          <p:nvPr>
            <p:ph type="sldImg" idx="2"/>
          </p:nvPr>
        </p:nvSpPr>
        <p:spPr>
          <a:xfrm>
            <a:off x="1705132" y="687457"/>
            <a:ext cx="3447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9e10290167_0_1:notes"/>
          <p:cNvSpPr txBox="1">
            <a:spLocks noGrp="1"/>
          </p:cNvSpPr>
          <p:nvPr>
            <p:ph type="body" idx="1"/>
          </p:nvPr>
        </p:nvSpPr>
        <p:spPr>
          <a:xfrm>
            <a:off x="685550" y="4342947"/>
            <a:ext cx="5487000" cy="411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g9e10290167_0_1:notes"/>
          <p:cNvSpPr txBox="1">
            <a:spLocks noGrp="1"/>
          </p:cNvSpPr>
          <p:nvPr>
            <p:ph type="sldNum" idx="12"/>
          </p:nvPr>
        </p:nvSpPr>
        <p:spPr>
          <a:xfrm>
            <a:off x="3885198" y="8685894"/>
            <a:ext cx="29715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9e10290167_0_11:notes"/>
          <p:cNvSpPr>
            <a:spLocks noGrp="1" noRot="1" noChangeAspect="1"/>
          </p:cNvSpPr>
          <p:nvPr>
            <p:ph type="sldImg" idx="2"/>
          </p:nvPr>
        </p:nvSpPr>
        <p:spPr>
          <a:xfrm>
            <a:off x="1705132" y="687457"/>
            <a:ext cx="3447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9e10290167_0_11:notes"/>
          <p:cNvSpPr txBox="1">
            <a:spLocks noGrp="1"/>
          </p:cNvSpPr>
          <p:nvPr>
            <p:ph type="body" idx="1"/>
          </p:nvPr>
        </p:nvSpPr>
        <p:spPr>
          <a:xfrm>
            <a:off x="685550" y="4342947"/>
            <a:ext cx="5487000" cy="411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Machine Learning at its most basic is the practice of using algorithms to parse data, learn from it, and then make a determination or prediction about something in the world.</a:t>
            </a:r>
            <a:endParaRPr/>
          </a:p>
        </p:txBody>
      </p:sp>
      <p:sp>
        <p:nvSpPr>
          <p:cNvPr id="581" name="Google Shape;581;g9e10290167_0_11:notes"/>
          <p:cNvSpPr txBox="1">
            <a:spLocks noGrp="1"/>
          </p:cNvSpPr>
          <p:nvPr>
            <p:ph type="sldNum" idx="12"/>
          </p:nvPr>
        </p:nvSpPr>
        <p:spPr>
          <a:xfrm>
            <a:off x="3885198" y="8685894"/>
            <a:ext cx="29715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9e093e9afe_0_276:notes"/>
          <p:cNvSpPr>
            <a:spLocks noGrp="1" noRot="1" noChangeAspect="1"/>
          </p:cNvSpPr>
          <p:nvPr>
            <p:ph type="sldImg" idx="2"/>
          </p:nvPr>
        </p:nvSpPr>
        <p:spPr>
          <a:xfrm>
            <a:off x="1705132" y="687457"/>
            <a:ext cx="3447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9e093e9afe_0_276:notes"/>
          <p:cNvSpPr txBox="1">
            <a:spLocks noGrp="1"/>
          </p:cNvSpPr>
          <p:nvPr>
            <p:ph type="body" idx="1"/>
          </p:nvPr>
        </p:nvSpPr>
        <p:spPr>
          <a:xfrm>
            <a:off x="685550" y="4342947"/>
            <a:ext cx="5487000" cy="411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400">
                <a:solidFill>
                  <a:srgbClr val="333333"/>
                </a:solidFill>
                <a:highlight>
                  <a:srgbClr val="FFFFFF"/>
                </a:highlight>
                <a:latin typeface="Arial"/>
                <a:ea typeface="Arial"/>
                <a:cs typeface="Arial"/>
                <a:sym typeface="Arial"/>
              </a:rPr>
              <a:t>Credit: http://blogs.zeiss.com Comparison of traditional modeling approach with machine learning approach; In traditional modeling, domain knowledge is explicitly encoded, in program code, by a software developer, thus enabling the program to predict a result. For machine learning approaches the program code implements an abstract model. Its parameters are optimized based on sample data during the learning step. During prediction the model parameters are used to infer results on previously unseen data.</a:t>
            </a:r>
            <a:endParaRPr/>
          </a:p>
        </p:txBody>
      </p:sp>
      <p:sp>
        <p:nvSpPr>
          <p:cNvPr id="596" name="Google Shape;596;g9e093e9afe_0_276:notes"/>
          <p:cNvSpPr txBox="1">
            <a:spLocks noGrp="1"/>
          </p:cNvSpPr>
          <p:nvPr>
            <p:ph type="sldNum" idx="12"/>
          </p:nvPr>
        </p:nvSpPr>
        <p:spPr>
          <a:xfrm>
            <a:off x="3885198" y="8685894"/>
            <a:ext cx="29715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9e093e9afe_0_672:notes"/>
          <p:cNvSpPr>
            <a:spLocks noGrp="1" noRot="1" noChangeAspect="1"/>
          </p:cNvSpPr>
          <p:nvPr>
            <p:ph type="sldImg" idx="2"/>
          </p:nvPr>
        </p:nvSpPr>
        <p:spPr>
          <a:xfrm>
            <a:off x="1705132" y="687457"/>
            <a:ext cx="3447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9e093e9afe_0_672:notes"/>
          <p:cNvSpPr txBox="1">
            <a:spLocks noGrp="1"/>
          </p:cNvSpPr>
          <p:nvPr>
            <p:ph type="body" idx="1"/>
          </p:nvPr>
        </p:nvSpPr>
        <p:spPr>
          <a:xfrm>
            <a:off x="685550" y="4342947"/>
            <a:ext cx="5487000" cy="411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694" name="Google Shape;694;g9e093e9afe_0_672:notes"/>
          <p:cNvSpPr txBox="1">
            <a:spLocks noGrp="1"/>
          </p:cNvSpPr>
          <p:nvPr>
            <p:ph type="sldNum" idx="12"/>
          </p:nvPr>
        </p:nvSpPr>
        <p:spPr>
          <a:xfrm>
            <a:off x="3885198" y="8685894"/>
            <a:ext cx="29715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9e093e9afe_0_423:notes"/>
          <p:cNvSpPr>
            <a:spLocks noGrp="1" noRot="1" noChangeAspect="1"/>
          </p:cNvSpPr>
          <p:nvPr>
            <p:ph type="sldImg" idx="2"/>
          </p:nvPr>
        </p:nvSpPr>
        <p:spPr>
          <a:xfrm>
            <a:off x="1705132" y="687457"/>
            <a:ext cx="3447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9e093e9afe_0_423:notes"/>
          <p:cNvSpPr txBox="1">
            <a:spLocks noGrp="1"/>
          </p:cNvSpPr>
          <p:nvPr>
            <p:ph type="body" idx="1"/>
          </p:nvPr>
        </p:nvSpPr>
        <p:spPr>
          <a:xfrm>
            <a:off x="685550" y="4342947"/>
            <a:ext cx="5487000" cy="411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This network has 1024 nodes on the bottom layer (corresponding to pixels), six 5x5 (stride 1) convolutional filters in the first hidden layer, followed by sixteen 5x5 (stride 1) convolutional filters in the second hidden layer, then three fully-connected layers, with 120 nodes in the first, 100 nodes in the second, and 10 nodes in the third. The convolutional layers are each followed by downsampling layer that does 2x2 max pooling (with stride 2).</a:t>
            </a:r>
            <a:endParaRPr sz="1400"/>
          </a:p>
        </p:txBody>
      </p:sp>
      <p:sp>
        <p:nvSpPr>
          <p:cNvPr id="723" name="Google Shape;723;g9e093e9afe_0_423:notes"/>
          <p:cNvSpPr txBox="1">
            <a:spLocks noGrp="1"/>
          </p:cNvSpPr>
          <p:nvPr>
            <p:ph type="sldNum" idx="12"/>
          </p:nvPr>
        </p:nvSpPr>
        <p:spPr>
          <a:xfrm>
            <a:off x="3885198" y="8685894"/>
            <a:ext cx="29715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9e093e9afe_0_537:notes"/>
          <p:cNvSpPr>
            <a:spLocks noGrp="1" noRot="1" noChangeAspect="1"/>
          </p:cNvSpPr>
          <p:nvPr>
            <p:ph type="sldImg" idx="2"/>
          </p:nvPr>
        </p:nvSpPr>
        <p:spPr>
          <a:xfrm>
            <a:off x="2311402" y="527050"/>
            <a:ext cx="46737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9e093e9afe_0_537:notes"/>
          <p:cNvSpPr txBox="1">
            <a:spLocks noGrp="1"/>
          </p:cNvSpPr>
          <p:nvPr>
            <p:ph type="body" idx="1"/>
          </p:nvPr>
        </p:nvSpPr>
        <p:spPr>
          <a:xfrm>
            <a:off x="929301" y="3329593"/>
            <a:ext cx="7437900" cy="315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1" name="Google Shape;731;g9e093e9afe_0_537:notes"/>
          <p:cNvSpPr txBox="1">
            <a:spLocks noGrp="1"/>
          </p:cNvSpPr>
          <p:nvPr>
            <p:ph type="sldNum" idx="12"/>
          </p:nvPr>
        </p:nvSpPr>
        <p:spPr>
          <a:xfrm>
            <a:off x="5266601" y="6659185"/>
            <a:ext cx="4028100" cy="34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9e093e9afe_0_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9e093e9afe_0_1419:notes"/>
          <p:cNvSpPr txBox="1">
            <a:spLocks noGrp="1"/>
          </p:cNvSpPr>
          <p:nvPr>
            <p:ph type="body" idx="1"/>
          </p:nvPr>
        </p:nvSpPr>
        <p:spPr>
          <a:xfrm>
            <a:off x="685800" y="4343400"/>
            <a:ext cx="5486400" cy="4115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9e093e9afe_0_1424:notes"/>
          <p:cNvSpPr>
            <a:spLocks noGrp="1" noRot="1" noChangeAspect="1"/>
          </p:cNvSpPr>
          <p:nvPr>
            <p:ph type="sldImg" idx="2"/>
          </p:nvPr>
        </p:nvSpPr>
        <p:spPr>
          <a:xfrm>
            <a:off x="1705132" y="687457"/>
            <a:ext cx="3447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9e093e9afe_0_1424:notes"/>
          <p:cNvSpPr txBox="1">
            <a:spLocks noGrp="1"/>
          </p:cNvSpPr>
          <p:nvPr>
            <p:ph type="body" idx="1"/>
          </p:nvPr>
        </p:nvSpPr>
        <p:spPr>
          <a:xfrm>
            <a:off x="685550" y="4342947"/>
            <a:ext cx="5487000" cy="411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g9e093e9afe_0_1424:notes"/>
          <p:cNvSpPr txBox="1">
            <a:spLocks noGrp="1"/>
          </p:cNvSpPr>
          <p:nvPr>
            <p:ph type="sldNum" idx="12"/>
          </p:nvPr>
        </p:nvSpPr>
        <p:spPr>
          <a:xfrm>
            <a:off x="3885198" y="8685894"/>
            <a:ext cx="2971500" cy="45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985c760f83_1_1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985c760f83_1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282d528b4_0_8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a282d528b4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condense terra/ada and Lonestar into one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282d528b4_0_89: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282d528b4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282d528b4_0_9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282d528b4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A100 (multi instance GPU) - up to seven separate GPU Instances for CUDA applications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282d528b4_0_102: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a282d528b4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85c760f83_1_1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985c760f83_1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85800" y="342629"/>
            <a:ext cx="7770900" cy="856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2800"/>
              <a:buFont typeface="Arial"/>
              <a:buNone/>
              <a:defRPr sz="1800" b="0" i="0" u="none" strike="noStrike" cap="none">
                <a:solidFill>
                  <a:srgbClr val="000000"/>
                </a:solidFill>
                <a:latin typeface="Arial"/>
                <a:ea typeface="Arial"/>
                <a:cs typeface="Arial"/>
                <a:sym typeface="Arial"/>
              </a:defRPr>
            </a:lvl1pPr>
            <a:lvl2pPr marL="0" marR="0" lvl="1" indent="0" algn="l" rtl="0">
              <a:spcBef>
                <a:spcPts val="0"/>
              </a:spcBef>
              <a:spcAft>
                <a:spcPts val="0"/>
              </a:spcAft>
              <a:buSzPts val="2800"/>
              <a:buFont typeface="Arial"/>
              <a:buNone/>
              <a:defRPr sz="1800" b="0" i="0" u="none" strike="noStrike" cap="none"/>
            </a:lvl2pPr>
            <a:lvl3pPr marL="0" marR="0" lvl="2" indent="0" algn="l" rtl="0">
              <a:spcBef>
                <a:spcPts val="0"/>
              </a:spcBef>
              <a:spcAft>
                <a:spcPts val="0"/>
              </a:spcAft>
              <a:buSzPts val="2800"/>
              <a:buFont typeface="Arial"/>
              <a:buNone/>
              <a:defRPr sz="1800" b="0" i="0" u="none" strike="noStrike" cap="none"/>
            </a:lvl3pPr>
            <a:lvl4pPr marL="0" marR="0" lvl="3" indent="0" algn="l" rtl="0">
              <a:spcBef>
                <a:spcPts val="0"/>
              </a:spcBef>
              <a:spcAft>
                <a:spcPts val="0"/>
              </a:spcAft>
              <a:buSzPts val="2800"/>
              <a:buFont typeface="Arial"/>
              <a:buNone/>
              <a:defRPr sz="1800" b="0" i="0" u="none" strike="noStrike" cap="none"/>
            </a:lvl4pPr>
            <a:lvl5pPr marL="0" marR="0" lvl="4" indent="0" algn="l" rtl="0">
              <a:spcBef>
                <a:spcPts val="0"/>
              </a:spcBef>
              <a:spcAft>
                <a:spcPts val="0"/>
              </a:spcAft>
              <a:buSzPts val="2800"/>
              <a:buFont typeface="Arial"/>
              <a:buNone/>
              <a:defRPr sz="1800" b="0" i="0" u="none" strike="noStrike" cap="none"/>
            </a:lvl5pPr>
            <a:lvl6pPr marL="0" marR="0" lvl="5" indent="0" algn="l" rtl="0">
              <a:spcBef>
                <a:spcPts val="0"/>
              </a:spcBef>
              <a:spcAft>
                <a:spcPts val="0"/>
              </a:spcAft>
              <a:buSzPts val="2800"/>
              <a:buFont typeface="Arial"/>
              <a:buNone/>
              <a:defRPr sz="1800" b="0" i="0" u="none" strike="noStrike" cap="none"/>
            </a:lvl6pPr>
            <a:lvl7pPr marL="0" marR="0" lvl="6" indent="0" algn="l" rtl="0">
              <a:spcBef>
                <a:spcPts val="0"/>
              </a:spcBef>
              <a:spcAft>
                <a:spcPts val="0"/>
              </a:spcAft>
              <a:buSzPts val="2800"/>
              <a:buFont typeface="Arial"/>
              <a:buNone/>
              <a:defRPr sz="1800" b="0" i="0" u="none" strike="noStrike" cap="none"/>
            </a:lvl7pPr>
            <a:lvl8pPr marL="0" marR="0" lvl="7" indent="0" algn="l" rtl="0">
              <a:spcBef>
                <a:spcPts val="0"/>
              </a:spcBef>
              <a:spcAft>
                <a:spcPts val="0"/>
              </a:spcAft>
              <a:buSzPts val="2800"/>
              <a:buFont typeface="Arial"/>
              <a:buNone/>
              <a:defRPr sz="1800" b="0" i="0" u="none" strike="noStrike" cap="none"/>
            </a:lvl8pPr>
            <a:lvl9pPr marL="0" marR="0" lvl="8" indent="0" algn="l" rtl="0">
              <a:spcBef>
                <a:spcPts val="0"/>
              </a:spcBef>
              <a:spcAft>
                <a:spcPts val="0"/>
              </a:spcAft>
              <a:buSzPts val="2800"/>
              <a:buFont typeface="Arial"/>
              <a:buNone/>
              <a:defRPr sz="1800" b="0" i="0" u="none" strike="noStrike" cap="none"/>
            </a:lvl9pPr>
          </a:lstStyle>
          <a:p>
            <a:endParaRPr/>
          </a:p>
        </p:txBody>
      </p:sp>
      <p:sp>
        <p:nvSpPr>
          <p:cNvPr id="52" name="Google Shape;52;p13"/>
          <p:cNvSpPr txBox="1">
            <a:spLocks noGrp="1"/>
          </p:cNvSpPr>
          <p:nvPr>
            <p:ph type="body" idx="1"/>
          </p:nvPr>
        </p:nvSpPr>
        <p:spPr>
          <a:xfrm>
            <a:off x="685800" y="1371600"/>
            <a:ext cx="7770900" cy="308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145800" y="113125"/>
            <a:ext cx="8304300" cy="8562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3000" b="1">
                <a:solidFill>
                  <a:srgbClr val="500000"/>
                </a:solidFill>
                <a:latin typeface="Calibri"/>
                <a:ea typeface="Calibri"/>
                <a:cs typeface="Calibri"/>
                <a:sym typeface="Calibri"/>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 name="Google Shape;59;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3" name="Google Shape;6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6" name="Google Shape;86;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1" name="Google Shape;9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Google Shape;93;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4" name="Google Shape;94;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Google Shape;9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2"/>
        <p:cNvGrpSpPr/>
        <p:nvPr/>
      </p:nvGrpSpPr>
      <p:grpSpPr>
        <a:xfrm>
          <a:off x="0" y="0"/>
          <a:ext cx="0" cy="0"/>
          <a:chOff x="0" y="0"/>
          <a:chExt cx="0" cy="0"/>
        </a:xfrm>
      </p:grpSpPr>
      <p:sp>
        <p:nvSpPr>
          <p:cNvPr id="103" name="Google Shape;103;p27"/>
          <p:cNvSpPr txBox="1">
            <a:spLocks noGrp="1"/>
          </p:cNvSpPr>
          <p:nvPr>
            <p:ph type="ctrTitle"/>
          </p:nvPr>
        </p:nvSpPr>
        <p:spPr>
          <a:xfrm>
            <a:off x="145800" y="113130"/>
            <a:ext cx="7770900" cy="8562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3000" b="1">
                <a:solidFill>
                  <a:srgbClr val="500000"/>
                </a:solidFill>
                <a:latin typeface="Calibri"/>
                <a:ea typeface="Calibri"/>
                <a:cs typeface="Calibri"/>
                <a:sym typeface="Calibri"/>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4" name="Google Shape;104;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2" name="Google Shape;1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3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6" name="Google Shape;116;p3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1"/>
        <p:cNvGrpSpPr/>
        <p:nvPr/>
      </p:nvGrpSpPr>
      <p:grpSpPr>
        <a:xfrm>
          <a:off x="0" y="0"/>
          <a:ext cx="0" cy="0"/>
          <a:chOff x="0" y="0"/>
          <a:chExt cx="0" cy="0"/>
        </a:xfrm>
      </p:grpSpPr>
      <p:sp>
        <p:nvSpPr>
          <p:cNvPr id="122" name="Google Shape;122;p3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3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4" name="Google Shape;1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5"/>
        <p:cNvGrpSpPr/>
        <p:nvPr/>
      </p:nvGrpSpPr>
      <p:grpSpPr>
        <a:xfrm>
          <a:off x="0" y="0"/>
          <a:ext cx="0" cy="0"/>
          <a:chOff x="0" y="0"/>
          <a:chExt cx="0" cy="0"/>
        </a:xfrm>
      </p:grpSpPr>
      <p:sp>
        <p:nvSpPr>
          <p:cNvPr id="126" name="Google Shape;126;p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7" name="Google Shape;12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8"/>
        <p:cNvGrpSpPr/>
        <p:nvPr/>
      </p:nvGrpSpPr>
      <p:grpSpPr>
        <a:xfrm>
          <a:off x="0" y="0"/>
          <a:ext cx="0" cy="0"/>
          <a:chOff x="0" y="0"/>
          <a:chExt cx="0" cy="0"/>
        </a:xfrm>
      </p:grpSpPr>
      <p:sp>
        <p:nvSpPr>
          <p:cNvPr id="129" name="Google Shape;129;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3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2" name="Google Shape;132;p3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3" name="Google Shape;13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4"/>
        <p:cNvGrpSpPr/>
        <p:nvPr/>
      </p:nvGrpSpPr>
      <p:grpSpPr>
        <a:xfrm>
          <a:off x="0" y="0"/>
          <a:ext cx="0" cy="0"/>
          <a:chOff x="0" y="0"/>
          <a:chExt cx="0" cy="0"/>
        </a:xfrm>
      </p:grpSpPr>
      <p:sp>
        <p:nvSpPr>
          <p:cNvPr id="135" name="Google Shape;135;p3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36" name="Google Shape;13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7"/>
        <p:cNvGrpSpPr/>
        <p:nvPr/>
      </p:nvGrpSpPr>
      <p:grpSpPr>
        <a:xfrm>
          <a:off x="0" y="0"/>
          <a:ext cx="0" cy="0"/>
          <a:chOff x="0" y="0"/>
          <a:chExt cx="0" cy="0"/>
        </a:xfrm>
      </p:grpSpPr>
      <p:sp>
        <p:nvSpPr>
          <p:cNvPr id="138" name="Google Shape;138;p3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9" name="Google Shape;139;p3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0" name="Google Shape;14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sp>
        <p:nvSpPr>
          <p:cNvPr id="142" name="Google Shape;14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3"/>
        <p:cNvGrpSpPr/>
        <p:nvPr/>
      </p:nvGrpSpPr>
      <p:grpSpPr>
        <a:xfrm>
          <a:off x="0" y="0"/>
          <a:ext cx="0" cy="0"/>
          <a:chOff x="0" y="0"/>
          <a:chExt cx="0" cy="0"/>
        </a:xfrm>
      </p:grpSpPr>
      <p:sp>
        <p:nvSpPr>
          <p:cNvPr id="144" name="Google Shape;144;p38"/>
          <p:cNvSpPr/>
          <p:nvPr/>
        </p:nvSpPr>
        <p:spPr>
          <a:xfrm>
            <a:off x="7803613" y="1"/>
            <a:ext cx="1340400" cy="5143500"/>
          </a:xfrm>
          <a:prstGeom prst="rect">
            <a:avLst/>
          </a:prstGeom>
          <a:solidFill>
            <a:schemeClr val="lt1"/>
          </a:solidFill>
          <a:ln>
            <a:noFill/>
          </a:ln>
        </p:spPr>
        <p:txBody>
          <a:bodyPr spcFirstLastPara="1" wrap="square" lIns="76175" tIns="38075" rIns="76175" bIns="380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145" name="Google Shape;145;p38"/>
          <p:cNvSpPr txBox="1">
            <a:spLocks noGrp="1"/>
          </p:cNvSpPr>
          <p:nvPr>
            <p:ph type="title"/>
          </p:nvPr>
        </p:nvSpPr>
        <p:spPr>
          <a:xfrm>
            <a:off x="415289" y="551021"/>
            <a:ext cx="8313600" cy="492600"/>
          </a:xfrm>
          <a:prstGeom prst="rect">
            <a:avLst/>
          </a:prstGeom>
          <a:noFill/>
          <a:ln>
            <a:noFill/>
          </a:ln>
        </p:spPr>
        <p:txBody>
          <a:bodyPr spcFirstLastPara="1" wrap="square" lIns="68575" tIns="68575" rIns="68575" bIns="68575" anchor="b" anchorCtr="0">
            <a:noAutofit/>
          </a:bodyPr>
          <a:lstStyle>
            <a:lvl1pPr marR="0" lvl="0" algn="ctr" rtl="0">
              <a:lnSpc>
                <a:spcPct val="90000"/>
              </a:lnSpc>
              <a:spcBef>
                <a:spcPts val="0"/>
              </a:spcBef>
              <a:spcAft>
                <a:spcPts val="0"/>
              </a:spcAft>
              <a:buClr>
                <a:schemeClr val="dk2"/>
              </a:buClr>
              <a:buSzPts val="3000"/>
              <a:buFont typeface="Trebuchet MS"/>
              <a:buNone/>
              <a:defRPr sz="3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73B900"/>
              </a:buClr>
              <a:buSzPts val="2700"/>
              <a:buFont typeface="Arial"/>
              <a:buNone/>
              <a:defRPr sz="27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73B900"/>
              </a:buClr>
              <a:buSzPts val="2700"/>
              <a:buFont typeface="Arial"/>
              <a:buNone/>
              <a:defRPr sz="27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73B900"/>
              </a:buClr>
              <a:buSzPts val="2700"/>
              <a:buFont typeface="Arial"/>
              <a:buNone/>
              <a:defRPr sz="27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73B900"/>
              </a:buClr>
              <a:buSzPts val="2700"/>
              <a:buFont typeface="Arial"/>
              <a:buNone/>
              <a:defRPr sz="27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73B900"/>
              </a:buClr>
              <a:buSzPts val="2700"/>
              <a:buFont typeface="Arial"/>
              <a:buNone/>
              <a:defRPr sz="27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73B900"/>
              </a:buClr>
              <a:buSzPts val="2700"/>
              <a:buFont typeface="Arial"/>
              <a:buNone/>
              <a:defRPr sz="27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73B900"/>
              </a:buClr>
              <a:buSzPts val="2700"/>
              <a:buFont typeface="Arial"/>
              <a:buNone/>
              <a:defRPr sz="27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73B900"/>
              </a:buClr>
              <a:buSzPts val="2700"/>
              <a:buFont typeface="Arial"/>
              <a:buNone/>
              <a:defRPr sz="2700" b="1" i="0" u="none" strike="noStrike" cap="none">
                <a:solidFill>
                  <a:srgbClr val="73B900"/>
                </a:solidFill>
                <a:latin typeface="Arial"/>
                <a:ea typeface="Arial"/>
                <a:cs typeface="Arial"/>
                <a:sym typeface="Arial"/>
              </a:defRPr>
            </a:lvl9pPr>
          </a:lstStyle>
          <a:p>
            <a:endParaRPr/>
          </a:p>
        </p:txBody>
      </p:sp>
      <p:pic>
        <p:nvPicPr>
          <p:cNvPr id="146" name="Google Shape;146;p38"/>
          <p:cNvPicPr preferRelativeResize="0"/>
          <p:nvPr/>
        </p:nvPicPr>
        <p:blipFill rotWithShape="1">
          <a:blip r:embed="rId2">
            <a:alphaModFix/>
          </a:blip>
          <a:srcRect/>
          <a:stretch/>
        </p:blipFill>
        <p:spPr>
          <a:xfrm>
            <a:off x="8442348" y="4821183"/>
            <a:ext cx="483999" cy="172000"/>
          </a:xfrm>
          <a:prstGeom prst="rect">
            <a:avLst/>
          </a:prstGeom>
          <a:noFill/>
          <a:ln>
            <a:noFill/>
          </a:ln>
        </p:spPr>
      </p:pic>
      <p:sp>
        <p:nvSpPr>
          <p:cNvPr id="147" name="Google Shape;147;p38"/>
          <p:cNvSpPr txBox="1"/>
          <p:nvPr/>
        </p:nvSpPr>
        <p:spPr>
          <a:xfrm>
            <a:off x="8135211" y="4859404"/>
            <a:ext cx="267600" cy="1347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 sz="700" b="0" i="0" u="none" strike="noStrike" cap="none">
                <a:solidFill>
                  <a:schemeClr val="accent4"/>
                </a:solidFill>
                <a:latin typeface="Trebuchet MS"/>
                <a:ea typeface="Trebuchet MS"/>
                <a:cs typeface="Trebuchet MS"/>
                <a:sym typeface="Trebuchet MS"/>
              </a:rPr>
              <a:t>‹#›</a:t>
            </a:fld>
            <a:r>
              <a:rPr lang="en" sz="900" b="0" i="0" u="none" strike="noStrike" cap="none">
                <a:solidFill>
                  <a:srgbClr val="12FEB6"/>
                </a:solidFill>
                <a:latin typeface="Questrial"/>
                <a:ea typeface="Questrial"/>
                <a:cs typeface="Questrial"/>
                <a:sym typeface="Questrial"/>
              </a:rPr>
              <a:t> </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5" name="Google Shape;55;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8"/>
        <p:cNvGrpSpPr/>
        <p:nvPr/>
      </p:nvGrpSpPr>
      <p:grpSpPr>
        <a:xfrm>
          <a:off x="0" y="0"/>
          <a:ext cx="0" cy="0"/>
          <a:chOff x="0" y="0"/>
          <a:chExt cx="0" cy="0"/>
        </a:xfrm>
      </p:grpSpPr>
      <p:sp>
        <p:nvSpPr>
          <p:cNvPr id="99" name="Google Shape;99;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0" name="Google Shape;100;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01" name="Google Shape;101;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hprc.tam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s://matplotlib.org/" TargetMode="Externa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pandas.pydata.org/Pandas_Cheat_Sheet.pdf"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scikit-learn.or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scikit-learn.org" TargetMode="External"/><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hyperlink" Target="https://thenounproject.zendesk.com" TargetMode="External"/><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www.deeplearningbook.org/" TargetMode="External"/><Relationship Id="rId7"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hyperlink" Target="https://www.cs.ryerson.ca/~aharley/vis/conv/" TargetMode="External"/><Relationship Id="rId4" Type="http://schemas.openxmlformats.org/officeDocument/2006/relationships/hyperlink" Target="https://www.3blue1brown.co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poloclub.github.io/cnn-explainer/" TargetMode="External"/><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anvaka.github.io/vs/?query=Keras" TargetMode="External"/><Relationship Id="rId4" Type="http://schemas.openxmlformats.org/officeDocument/2006/relationships/hyperlink" Target="https://anvaka.github.io/v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hprc.tamu.edu/" TargetMode="External"/><Relationship Id="rId7" Type="http://schemas.openxmlformats.org/officeDocument/2006/relationships/hyperlink" Target="https://jupyter.or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youtube.com/texasamhprc" TargetMode="External"/><Relationship Id="rId5" Type="http://schemas.openxmlformats.org/officeDocument/2006/relationships/hyperlink" Target="https://portal.hprc.tamu.edu/" TargetMode="External"/><Relationship Id="rId4" Type="http://schemas.openxmlformats.org/officeDocument/2006/relationships/hyperlink" Target="https://hprc.tamu.edu/wiki/Ada:QuickStar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hprc.tamu.edu/resource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vidal.tamu.edu"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www.nsf.gov/awardsearch/showAward?AWD_ID=2019129&amp;HistoricalAwards=fals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39" descr="Leather_Cover.jp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53" name="Google Shape;153;p39"/>
          <p:cNvSpPr txBox="1">
            <a:spLocks noGrp="1"/>
          </p:cNvSpPr>
          <p:nvPr>
            <p:ph type="ctrTitle"/>
          </p:nvPr>
        </p:nvSpPr>
        <p:spPr>
          <a:xfrm>
            <a:off x="685800" y="1140619"/>
            <a:ext cx="7772400" cy="1102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b="1">
                <a:solidFill>
                  <a:schemeClr val="lt1"/>
                </a:solidFill>
              </a:rPr>
              <a:t>AI Tech Labs 0⇒1</a:t>
            </a:r>
            <a:endParaRPr b="1">
              <a:solidFill>
                <a:schemeClr val="lt1"/>
              </a:solidFill>
            </a:endParaRPr>
          </a:p>
        </p:txBody>
      </p:sp>
      <p:sp>
        <p:nvSpPr>
          <p:cNvPr id="154" name="Google Shape;154;p39"/>
          <p:cNvSpPr txBox="1">
            <a:spLocks noGrp="1"/>
          </p:cNvSpPr>
          <p:nvPr>
            <p:ph type="subTitle" idx="1"/>
          </p:nvPr>
        </p:nvSpPr>
        <p:spPr>
          <a:xfrm>
            <a:off x="1371600" y="2390075"/>
            <a:ext cx="6400800" cy="93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40"/>
              </a:spcBef>
              <a:spcAft>
                <a:spcPts val="0"/>
              </a:spcAft>
              <a:buSzPts val="3200"/>
              <a:buNone/>
            </a:pPr>
            <a:r>
              <a:rPr lang="en" sz="1800" b="1">
                <a:solidFill>
                  <a:schemeClr val="lt1"/>
                </a:solidFill>
              </a:rPr>
              <a:t>Jian Tao</a:t>
            </a:r>
            <a:endParaRPr sz="1800" b="1">
              <a:solidFill>
                <a:schemeClr val="lt1"/>
              </a:solidFill>
            </a:endParaRPr>
          </a:p>
          <a:p>
            <a:pPr marL="0" lvl="0" indent="0" algn="ctr" rtl="0">
              <a:lnSpc>
                <a:spcPct val="100000"/>
              </a:lnSpc>
              <a:spcBef>
                <a:spcPts val="640"/>
              </a:spcBef>
              <a:spcAft>
                <a:spcPts val="0"/>
              </a:spcAft>
              <a:buSzPts val="3200"/>
              <a:buNone/>
            </a:pPr>
            <a:r>
              <a:rPr lang="en" sz="1200">
                <a:solidFill>
                  <a:schemeClr val="lt1"/>
                </a:solidFill>
              </a:rPr>
              <a:t>jtao@tamu.edu</a:t>
            </a:r>
            <a:endParaRPr sz="1200">
              <a:solidFill>
                <a:schemeClr val="lt1"/>
              </a:solidFill>
            </a:endParaRPr>
          </a:p>
          <a:p>
            <a:pPr marL="0" lvl="0" indent="0" algn="ctr" rtl="0">
              <a:lnSpc>
                <a:spcPct val="100000"/>
              </a:lnSpc>
              <a:spcBef>
                <a:spcPts val="640"/>
              </a:spcBef>
              <a:spcAft>
                <a:spcPts val="0"/>
              </a:spcAft>
              <a:buSzPts val="3200"/>
              <a:buNone/>
            </a:pPr>
            <a:r>
              <a:rPr lang="en" sz="1200">
                <a:solidFill>
                  <a:schemeClr val="lt1"/>
                </a:solidFill>
              </a:rPr>
              <a:t>HPRC Short Course</a:t>
            </a:r>
            <a:endParaRPr sz="1200">
              <a:solidFill>
                <a:schemeClr val="lt1"/>
              </a:solidFill>
            </a:endParaRPr>
          </a:p>
          <a:p>
            <a:pPr marL="0" lvl="0" indent="0" algn="ctr" rtl="0">
              <a:lnSpc>
                <a:spcPct val="100000"/>
              </a:lnSpc>
              <a:spcBef>
                <a:spcPts val="640"/>
              </a:spcBef>
              <a:spcAft>
                <a:spcPts val="0"/>
              </a:spcAft>
              <a:buSzPts val="3200"/>
              <a:buNone/>
            </a:pPr>
            <a:r>
              <a:rPr lang="en" sz="1400">
                <a:solidFill>
                  <a:schemeClr val="lt1"/>
                </a:solidFill>
              </a:rPr>
              <a:t>10/30/2020</a:t>
            </a:r>
            <a:endParaRPr sz="1400">
              <a:solidFill>
                <a:schemeClr val="lt1"/>
              </a:solidFill>
            </a:endParaRPr>
          </a:p>
          <a:p>
            <a:pPr marL="0" lvl="0" indent="0" algn="ctr" rtl="0">
              <a:lnSpc>
                <a:spcPct val="100000"/>
              </a:lnSpc>
              <a:spcBef>
                <a:spcPts val="640"/>
              </a:spcBef>
              <a:spcAft>
                <a:spcPts val="0"/>
              </a:spcAft>
              <a:buSzPts val="3200"/>
              <a:buNone/>
            </a:pPr>
            <a:endParaRPr sz="1800">
              <a:solidFill>
                <a:schemeClr val="lt1"/>
              </a:solidFill>
            </a:endParaRPr>
          </a:p>
          <a:p>
            <a:pPr marL="0" lvl="0" indent="0" algn="ctr" rtl="0">
              <a:lnSpc>
                <a:spcPct val="100000"/>
              </a:lnSpc>
              <a:spcBef>
                <a:spcPts val="640"/>
              </a:spcBef>
              <a:spcAft>
                <a:spcPts val="0"/>
              </a:spcAft>
              <a:buSzPts val="3200"/>
              <a:buNone/>
            </a:pPr>
            <a:endParaRPr sz="2400">
              <a:solidFill>
                <a:schemeClr val="lt1"/>
              </a:solidFill>
            </a:endParaRPr>
          </a:p>
        </p:txBody>
      </p:sp>
      <p:pic>
        <p:nvPicPr>
          <p:cNvPr id="155" name="Google Shape;155;p39">
            <a:hlinkClick r:id="rId4"/>
          </p:cNvPr>
          <p:cNvPicPr preferRelativeResize="0"/>
          <p:nvPr/>
        </p:nvPicPr>
        <p:blipFill>
          <a:blip r:embed="rId5">
            <a:alphaModFix/>
          </a:blip>
          <a:stretch>
            <a:fillRect/>
          </a:stretch>
        </p:blipFill>
        <p:spPr>
          <a:xfrm>
            <a:off x="3079586" y="3829499"/>
            <a:ext cx="2984825" cy="835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8"/>
          <p:cNvPicPr preferRelativeResize="0"/>
          <p:nvPr/>
        </p:nvPicPr>
        <p:blipFill>
          <a:blip r:embed="rId3">
            <a:alphaModFix/>
          </a:blip>
          <a:stretch>
            <a:fillRect/>
          </a:stretch>
        </p:blipFill>
        <p:spPr>
          <a:xfrm>
            <a:off x="1553963" y="749726"/>
            <a:ext cx="6036074" cy="4215575"/>
          </a:xfrm>
          <a:prstGeom prst="rect">
            <a:avLst/>
          </a:prstGeom>
          <a:noFill/>
          <a:ln>
            <a:noFill/>
          </a:ln>
          <a:effectLst>
            <a:outerShdw blurRad="257175" dist="104775" dir="4080000" algn="bl" rotWithShape="0">
              <a:srgbClr val="000000">
                <a:alpha val="57000"/>
              </a:srgbClr>
            </a:outerShdw>
          </a:effectLst>
        </p:spPr>
      </p:pic>
      <p:sp>
        <p:nvSpPr>
          <p:cNvPr id="254" name="Google Shape;254;p48"/>
          <p:cNvSpPr/>
          <p:nvPr/>
        </p:nvSpPr>
        <p:spPr>
          <a:xfrm>
            <a:off x="4319441" y="1494670"/>
            <a:ext cx="1907100" cy="288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8"/>
          <p:cNvSpPr/>
          <p:nvPr/>
        </p:nvSpPr>
        <p:spPr>
          <a:xfrm>
            <a:off x="6356625" y="1494664"/>
            <a:ext cx="924600" cy="288900"/>
          </a:xfrm>
          <a:prstGeom prst="leftArrow">
            <a:avLst>
              <a:gd name="adj1" fmla="val 50000"/>
              <a:gd name="adj2" fmla="val 50000"/>
            </a:avLst>
          </a:prstGeom>
          <a:solidFill>
            <a:srgbClr val="980000"/>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8"/>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500000"/>
                </a:solidFill>
              </a:rPr>
              <a:t>Shell Access - I</a:t>
            </a:r>
            <a:endParaRPr sz="3600" b="1">
              <a:solidFill>
                <a:srgbClr val="5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9"/>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500000"/>
                </a:solidFill>
              </a:rPr>
              <a:t>Shell Access - II</a:t>
            </a:r>
            <a:endParaRPr sz="3600" b="1">
              <a:solidFill>
                <a:srgbClr val="500000"/>
              </a:solidFill>
            </a:endParaRPr>
          </a:p>
        </p:txBody>
      </p:sp>
      <p:pic>
        <p:nvPicPr>
          <p:cNvPr id="262" name="Google Shape;262;p49"/>
          <p:cNvPicPr preferRelativeResize="0"/>
          <p:nvPr/>
        </p:nvPicPr>
        <p:blipFill>
          <a:blip r:embed="rId3">
            <a:alphaModFix/>
          </a:blip>
          <a:stretch>
            <a:fillRect/>
          </a:stretch>
        </p:blipFill>
        <p:spPr>
          <a:xfrm>
            <a:off x="1590050" y="842775"/>
            <a:ext cx="5963900" cy="4165174"/>
          </a:xfrm>
          <a:prstGeom prst="rect">
            <a:avLst/>
          </a:prstGeom>
          <a:noFill/>
          <a:ln>
            <a:noFill/>
          </a:ln>
          <a:effectLst>
            <a:outerShdw blurRad="300038" dist="85725" dir="4140000" algn="bl" rotWithShape="0">
              <a:srgbClr val="000000">
                <a:alpha val="58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50"/>
          <p:cNvSpPr/>
          <p:nvPr/>
        </p:nvSpPr>
        <p:spPr>
          <a:xfrm>
            <a:off x="3177000" y="823550"/>
            <a:ext cx="5458200" cy="4189800"/>
          </a:xfrm>
          <a:prstGeom prst="rect">
            <a:avLst/>
          </a:prstGeom>
          <a:solidFill>
            <a:srgbClr val="000000"/>
          </a:solidFill>
          <a:ln w="9525" cap="flat" cmpd="sng">
            <a:solidFill>
              <a:schemeClr val="dk2"/>
            </a:solidFill>
            <a:prstDash val="solid"/>
            <a:round/>
            <a:headEnd type="none" w="sm" len="sm"/>
            <a:tailEnd type="none" w="sm" len="sm"/>
          </a:ln>
          <a:effectLst>
            <a:outerShdw blurRad="71438" dist="142875" dir="276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500000"/>
                </a:solidFill>
              </a:rPr>
              <a:t>Python Virtual Environment (VENV)</a:t>
            </a:r>
            <a:endParaRPr sz="3500" b="1">
              <a:solidFill>
                <a:srgbClr val="500000"/>
              </a:solidFill>
            </a:endParaRPr>
          </a:p>
        </p:txBody>
      </p:sp>
      <p:sp>
        <p:nvSpPr>
          <p:cNvPr id="269" name="Google Shape;269;p50"/>
          <p:cNvSpPr txBox="1"/>
          <p:nvPr/>
        </p:nvSpPr>
        <p:spPr>
          <a:xfrm>
            <a:off x="3400950" y="877250"/>
            <a:ext cx="5234100" cy="40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FC5E8"/>
                </a:solidFill>
                <a:latin typeface="Consolas"/>
                <a:ea typeface="Consolas"/>
                <a:cs typeface="Consolas"/>
                <a:sym typeface="Consolas"/>
              </a:rPr>
              <a:t># clean up and load Anaconda</a:t>
            </a: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cd $SCRATCH</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module purge</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module load Anaconda/3-5.0.0.1</a:t>
            </a:r>
            <a:endParaRPr b="1">
              <a:solidFill>
                <a:srgbClr val="00FF00"/>
              </a:solidFill>
              <a:latin typeface="Consolas"/>
              <a:ea typeface="Consolas"/>
              <a:cs typeface="Consolas"/>
              <a:sym typeface="Consolas"/>
            </a:endParaRPr>
          </a:p>
          <a:p>
            <a:pPr marL="0" lvl="0" indent="0" algn="l" rtl="0">
              <a:spcBef>
                <a:spcPts val="0"/>
              </a:spcBef>
              <a:spcAft>
                <a:spcPts val="0"/>
              </a:spcAft>
              <a:buNone/>
            </a:pP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9FC5E8"/>
                </a:solidFill>
                <a:latin typeface="Consolas"/>
                <a:ea typeface="Consolas"/>
                <a:cs typeface="Consolas"/>
                <a:sym typeface="Consolas"/>
              </a:rPr>
              <a:t># create a Python virtual environment </a:t>
            </a: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create -n </a:t>
            </a:r>
            <a:r>
              <a:rPr lang="en" b="1">
                <a:solidFill>
                  <a:srgbClr val="FF0000"/>
                </a:solidFill>
                <a:latin typeface="Consolas"/>
                <a:ea typeface="Consolas"/>
                <a:cs typeface="Consolas"/>
                <a:sym typeface="Consolas"/>
              </a:rPr>
              <a:t>mylab</a:t>
            </a:r>
            <a:r>
              <a:rPr lang="en" b="1">
                <a:solidFill>
                  <a:srgbClr val="9FC5E8"/>
                </a:solidFill>
                <a:latin typeface="Consolas"/>
                <a:ea typeface="Consolas"/>
                <a:cs typeface="Consolas"/>
                <a:sym typeface="Consolas"/>
              </a:rPr>
              <a:t> </a:t>
            </a:r>
            <a:endParaRPr b="1">
              <a:solidFill>
                <a:srgbClr val="9FC5E8"/>
              </a:solidFill>
              <a:latin typeface="Consolas"/>
              <a:ea typeface="Consolas"/>
              <a:cs typeface="Consolas"/>
              <a:sym typeface="Consolas"/>
            </a:endParaRPr>
          </a:p>
          <a:p>
            <a:pPr marL="0" lvl="0" indent="0" algn="l" rtl="0">
              <a:spcBef>
                <a:spcPts val="0"/>
              </a:spcBef>
              <a:spcAft>
                <a:spcPts val="0"/>
              </a:spcAft>
              <a:buNone/>
            </a:pP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9FC5E8"/>
                </a:solidFill>
                <a:latin typeface="Consolas"/>
                <a:ea typeface="Consolas"/>
                <a:cs typeface="Consolas"/>
                <a:sym typeface="Consolas"/>
              </a:rPr>
              <a:t># activate the virtual environment</a:t>
            </a: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source activate mylab</a:t>
            </a:r>
            <a:endParaRPr b="1">
              <a:solidFill>
                <a:srgbClr val="9FC5E8"/>
              </a:solidFill>
              <a:latin typeface="Consolas"/>
              <a:ea typeface="Consolas"/>
              <a:cs typeface="Consolas"/>
              <a:sym typeface="Consolas"/>
            </a:endParaRPr>
          </a:p>
          <a:p>
            <a:pPr marL="0" lvl="0" indent="0" algn="l" rtl="0">
              <a:spcBef>
                <a:spcPts val="0"/>
              </a:spcBef>
              <a:spcAft>
                <a:spcPts val="0"/>
              </a:spcAft>
              <a:buNone/>
            </a:pP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9FC5E8"/>
                </a:solidFill>
                <a:latin typeface="Consolas"/>
                <a:ea typeface="Consolas"/>
                <a:cs typeface="Consolas"/>
                <a:sym typeface="Consolas"/>
              </a:rPr>
              <a:t># install required package to be used in the portal</a:t>
            </a: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install jupyterlab=1.2.2</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install pandas matplotlib</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install scikit-learn </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install tensorflow</a:t>
            </a:r>
            <a:endParaRPr b="1">
              <a:solidFill>
                <a:srgbClr val="00FF00"/>
              </a:solidFill>
              <a:latin typeface="Consolas"/>
              <a:ea typeface="Consolas"/>
              <a:cs typeface="Consolas"/>
              <a:sym typeface="Consolas"/>
            </a:endParaRPr>
          </a:p>
          <a:p>
            <a:pPr marL="0" lvl="0" indent="0" algn="l" rtl="0">
              <a:spcBef>
                <a:spcPts val="0"/>
              </a:spcBef>
              <a:spcAft>
                <a:spcPts val="0"/>
              </a:spcAft>
              <a:buNone/>
            </a:pPr>
            <a:endParaRPr b="1">
              <a:solidFill>
                <a:srgbClr val="00FF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b="1">
                <a:solidFill>
                  <a:srgbClr val="9FC5E8"/>
                </a:solidFill>
                <a:latin typeface="Consolas"/>
                <a:ea typeface="Consolas"/>
                <a:cs typeface="Consolas"/>
                <a:sym typeface="Consolas"/>
              </a:rPr>
              <a:t># deactivate the virtual environment</a:t>
            </a: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 source deactivate</a:t>
            </a:r>
            <a:endParaRPr b="1">
              <a:solidFill>
                <a:srgbClr val="00FF00"/>
              </a:solidFill>
              <a:latin typeface="Consolas"/>
              <a:ea typeface="Consolas"/>
              <a:cs typeface="Consolas"/>
              <a:sym typeface="Consolas"/>
            </a:endParaRPr>
          </a:p>
        </p:txBody>
      </p:sp>
      <p:grpSp>
        <p:nvGrpSpPr>
          <p:cNvPr id="270" name="Google Shape;270;p50"/>
          <p:cNvGrpSpPr/>
          <p:nvPr/>
        </p:nvGrpSpPr>
        <p:grpSpPr>
          <a:xfrm>
            <a:off x="878175" y="1331750"/>
            <a:ext cx="2148900" cy="3704233"/>
            <a:chOff x="878175" y="1331750"/>
            <a:chExt cx="2148900" cy="3704233"/>
          </a:xfrm>
        </p:grpSpPr>
        <p:sp>
          <p:nvSpPr>
            <p:cNvPr id="271" name="Google Shape;271;p50"/>
            <p:cNvSpPr/>
            <p:nvPr/>
          </p:nvSpPr>
          <p:spPr>
            <a:xfrm>
              <a:off x="878175" y="2066325"/>
              <a:ext cx="1924800" cy="4932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Create a VENV</a:t>
              </a:r>
              <a:endParaRPr/>
            </a:p>
          </p:txBody>
        </p:sp>
        <p:sp>
          <p:nvSpPr>
            <p:cNvPr id="272" name="Google Shape;272;p50"/>
            <p:cNvSpPr/>
            <p:nvPr/>
          </p:nvSpPr>
          <p:spPr>
            <a:xfrm>
              <a:off x="878175" y="3691897"/>
              <a:ext cx="1924800" cy="4932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Install Python Modules</a:t>
              </a:r>
              <a:endParaRPr/>
            </a:p>
          </p:txBody>
        </p:sp>
        <p:sp>
          <p:nvSpPr>
            <p:cNvPr id="273" name="Google Shape;273;p50"/>
            <p:cNvSpPr/>
            <p:nvPr/>
          </p:nvSpPr>
          <p:spPr>
            <a:xfrm>
              <a:off x="878175" y="2764811"/>
              <a:ext cx="1924800" cy="4932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Activate the VENV </a:t>
              </a:r>
              <a:endParaRPr/>
            </a:p>
          </p:txBody>
        </p:sp>
        <p:sp>
          <p:nvSpPr>
            <p:cNvPr id="274" name="Google Shape;274;p50"/>
            <p:cNvSpPr/>
            <p:nvPr/>
          </p:nvSpPr>
          <p:spPr>
            <a:xfrm>
              <a:off x="878175" y="4542783"/>
              <a:ext cx="1924800" cy="4932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Deactivate (when not used)</a:t>
              </a:r>
              <a:endParaRPr/>
            </a:p>
          </p:txBody>
        </p:sp>
        <p:cxnSp>
          <p:nvCxnSpPr>
            <p:cNvPr id="275" name="Google Shape;275;p50"/>
            <p:cNvCxnSpPr>
              <a:stCxn id="271" idx="2"/>
              <a:endCxn id="273" idx="0"/>
            </p:cNvCxnSpPr>
            <p:nvPr/>
          </p:nvCxnSpPr>
          <p:spPr>
            <a:xfrm>
              <a:off x="1840575" y="2559525"/>
              <a:ext cx="0" cy="2052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276" name="Google Shape;276;p50"/>
            <p:cNvCxnSpPr>
              <a:stCxn id="273" idx="2"/>
              <a:endCxn id="272" idx="0"/>
            </p:cNvCxnSpPr>
            <p:nvPr/>
          </p:nvCxnSpPr>
          <p:spPr>
            <a:xfrm>
              <a:off x="1840575" y="3258011"/>
              <a:ext cx="0" cy="4338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277" name="Google Shape;277;p50"/>
            <p:cNvCxnSpPr>
              <a:stCxn id="272" idx="2"/>
              <a:endCxn id="274" idx="0"/>
            </p:cNvCxnSpPr>
            <p:nvPr/>
          </p:nvCxnSpPr>
          <p:spPr>
            <a:xfrm>
              <a:off x="1840575" y="4185097"/>
              <a:ext cx="0" cy="3576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278" name="Google Shape;278;p50"/>
            <p:cNvSpPr/>
            <p:nvPr/>
          </p:nvSpPr>
          <p:spPr>
            <a:xfrm>
              <a:off x="878175" y="1331750"/>
              <a:ext cx="1924800" cy="4932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Load Modules</a:t>
              </a:r>
              <a:endParaRPr/>
            </a:p>
          </p:txBody>
        </p:sp>
        <p:cxnSp>
          <p:nvCxnSpPr>
            <p:cNvPr id="279" name="Google Shape;279;p50"/>
            <p:cNvCxnSpPr>
              <a:stCxn id="278" idx="2"/>
              <a:endCxn id="271" idx="0"/>
            </p:cNvCxnSpPr>
            <p:nvPr/>
          </p:nvCxnSpPr>
          <p:spPr>
            <a:xfrm>
              <a:off x="1840575" y="1824950"/>
              <a:ext cx="0" cy="2415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280" name="Google Shape;280;p50"/>
            <p:cNvCxnSpPr>
              <a:stCxn id="278" idx="3"/>
            </p:cNvCxnSpPr>
            <p:nvPr/>
          </p:nvCxnSpPr>
          <p:spPr>
            <a:xfrm>
              <a:off x="2802975" y="1578350"/>
              <a:ext cx="224100" cy="0"/>
            </a:xfrm>
            <a:prstGeom prst="straightConnector1">
              <a:avLst/>
            </a:prstGeom>
            <a:noFill/>
            <a:ln w="9525" cap="flat" cmpd="sng">
              <a:solidFill>
                <a:schemeClr val="dk2"/>
              </a:solidFill>
              <a:prstDash val="dot"/>
              <a:round/>
              <a:headEnd type="none" w="med" len="med"/>
              <a:tailEnd type="triangle" w="med" len="med"/>
            </a:ln>
            <a:effectLst>
              <a:outerShdw blurRad="57150" dist="19050" dir="5400000" algn="bl" rotWithShape="0">
                <a:srgbClr val="000000">
                  <a:alpha val="50000"/>
                </a:srgbClr>
              </a:outerShdw>
            </a:effectLst>
          </p:spPr>
        </p:cxnSp>
        <p:cxnSp>
          <p:nvCxnSpPr>
            <p:cNvPr id="281" name="Google Shape;281;p50"/>
            <p:cNvCxnSpPr>
              <a:stCxn id="271" idx="3"/>
            </p:cNvCxnSpPr>
            <p:nvPr/>
          </p:nvCxnSpPr>
          <p:spPr>
            <a:xfrm>
              <a:off x="2802975" y="2312925"/>
              <a:ext cx="224100" cy="0"/>
            </a:xfrm>
            <a:prstGeom prst="straightConnector1">
              <a:avLst/>
            </a:prstGeom>
            <a:noFill/>
            <a:ln w="9525" cap="flat" cmpd="sng">
              <a:solidFill>
                <a:schemeClr val="dk2"/>
              </a:solidFill>
              <a:prstDash val="dot"/>
              <a:round/>
              <a:headEnd type="none" w="med" len="med"/>
              <a:tailEnd type="triangle" w="med" len="med"/>
            </a:ln>
            <a:effectLst>
              <a:outerShdw blurRad="57150" dist="19050" dir="5400000" algn="bl" rotWithShape="0">
                <a:srgbClr val="000000">
                  <a:alpha val="50000"/>
                </a:srgbClr>
              </a:outerShdw>
            </a:effectLst>
          </p:spPr>
        </p:cxnSp>
        <p:cxnSp>
          <p:nvCxnSpPr>
            <p:cNvPr id="282" name="Google Shape;282;p50"/>
            <p:cNvCxnSpPr>
              <a:stCxn id="273" idx="3"/>
            </p:cNvCxnSpPr>
            <p:nvPr/>
          </p:nvCxnSpPr>
          <p:spPr>
            <a:xfrm>
              <a:off x="2802975" y="3011411"/>
              <a:ext cx="224100" cy="0"/>
            </a:xfrm>
            <a:prstGeom prst="straightConnector1">
              <a:avLst/>
            </a:prstGeom>
            <a:noFill/>
            <a:ln w="9525" cap="flat" cmpd="sng">
              <a:solidFill>
                <a:schemeClr val="dk2"/>
              </a:solidFill>
              <a:prstDash val="dot"/>
              <a:round/>
              <a:headEnd type="none" w="med" len="med"/>
              <a:tailEnd type="triangle" w="med" len="med"/>
            </a:ln>
            <a:effectLst>
              <a:outerShdw blurRad="57150" dist="19050" dir="5400000" algn="bl" rotWithShape="0">
                <a:srgbClr val="000000">
                  <a:alpha val="50000"/>
                </a:srgbClr>
              </a:outerShdw>
            </a:effectLst>
          </p:spPr>
        </p:cxnSp>
        <p:cxnSp>
          <p:nvCxnSpPr>
            <p:cNvPr id="283" name="Google Shape;283;p50"/>
            <p:cNvCxnSpPr>
              <a:stCxn id="272" idx="3"/>
            </p:cNvCxnSpPr>
            <p:nvPr/>
          </p:nvCxnSpPr>
          <p:spPr>
            <a:xfrm>
              <a:off x="2802975" y="3938497"/>
              <a:ext cx="224100" cy="0"/>
            </a:xfrm>
            <a:prstGeom prst="straightConnector1">
              <a:avLst/>
            </a:prstGeom>
            <a:noFill/>
            <a:ln w="9525" cap="flat" cmpd="sng">
              <a:solidFill>
                <a:schemeClr val="dk2"/>
              </a:solidFill>
              <a:prstDash val="dot"/>
              <a:round/>
              <a:headEnd type="none" w="med" len="med"/>
              <a:tailEnd type="triangle" w="med" len="med"/>
            </a:ln>
            <a:effectLst>
              <a:outerShdw blurRad="57150" dist="19050" dir="5400000" algn="bl" rotWithShape="0">
                <a:srgbClr val="000000">
                  <a:alpha val="50000"/>
                </a:srgbClr>
              </a:outerShdw>
            </a:effectLst>
          </p:spPr>
        </p:cxnSp>
        <p:cxnSp>
          <p:nvCxnSpPr>
            <p:cNvPr id="284" name="Google Shape;284;p50"/>
            <p:cNvCxnSpPr>
              <a:stCxn id="274" idx="3"/>
            </p:cNvCxnSpPr>
            <p:nvPr/>
          </p:nvCxnSpPr>
          <p:spPr>
            <a:xfrm>
              <a:off x="2802975" y="4789383"/>
              <a:ext cx="224100" cy="0"/>
            </a:xfrm>
            <a:prstGeom prst="straightConnector1">
              <a:avLst/>
            </a:prstGeom>
            <a:noFill/>
            <a:ln w="9525" cap="flat" cmpd="sng">
              <a:solidFill>
                <a:schemeClr val="dk2"/>
              </a:solidFill>
              <a:prstDash val="dot"/>
              <a:round/>
              <a:headEnd type="none" w="med" len="med"/>
              <a:tailEnd type="triangle" w="med" len="med"/>
            </a:ln>
            <a:effectLst>
              <a:outerShdw blurRad="57150" dist="19050" dir="5400000" algn="bl" rotWithShape="0">
                <a:srgbClr val="000000">
                  <a:alpha val="50000"/>
                </a:srgbClr>
              </a:outerShdw>
            </a:effectLst>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1"/>
          <p:cNvSpPr/>
          <p:nvPr/>
        </p:nvSpPr>
        <p:spPr>
          <a:xfrm>
            <a:off x="740850" y="800375"/>
            <a:ext cx="7662300" cy="4189800"/>
          </a:xfrm>
          <a:prstGeom prst="rect">
            <a:avLst/>
          </a:prstGeom>
          <a:solidFill>
            <a:srgbClr val="000000"/>
          </a:solidFill>
          <a:ln w="9525" cap="flat" cmpd="sng">
            <a:solidFill>
              <a:schemeClr val="dk2"/>
            </a:solidFill>
            <a:prstDash val="solid"/>
            <a:round/>
            <a:headEnd type="none" w="sm" len="sm"/>
            <a:tailEnd type="none" w="sm" len="sm"/>
          </a:ln>
          <a:effectLst>
            <a:outerShdw blurRad="71438" dist="142875" dir="276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1"/>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500000"/>
                </a:solidFill>
              </a:rPr>
              <a:t>Common Anaconda Commands</a:t>
            </a:r>
            <a:endParaRPr sz="3500" b="1">
              <a:solidFill>
                <a:srgbClr val="500000"/>
              </a:solidFill>
            </a:endParaRPr>
          </a:p>
        </p:txBody>
      </p:sp>
      <p:sp>
        <p:nvSpPr>
          <p:cNvPr id="291" name="Google Shape;291;p51"/>
          <p:cNvSpPr txBox="1"/>
          <p:nvPr/>
        </p:nvSpPr>
        <p:spPr>
          <a:xfrm>
            <a:off x="913200" y="924125"/>
            <a:ext cx="7317600" cy="39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FC5E8"/>
                </a:solidFill>
                <a:latin typeface="Consolas"/>
                <a:ea typeface="Consolas"/>
                <a:cs typeface="Consolas"/>
                <a:sym typeface="Consolas"/>
              </a:rPr>
              <a:t># Conda virtual environment</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info					</a:t>
            </a:r>
            <a:r>
              <a:rPr lang="en" b="1">
                <a:solidFill>
                  <a:srgbClr val="9FC5E8"/>
                </a:solidFill>
                <a:latin typeface="Consolas"/>
                <a:ea typeface="Consolas"/>
                <a:cs typeface="Consolas"/>
                <a:sym typeface="Consolas"/>
              </a:rPr>
              <a:t># show Conda installation</a:t>
            </a: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create -n VENV			</a:t>
            </a:r>
            <a:r>
              <a:rPr lang="en" b="1">
                <a:solidFill>
                  <a:srgbClr val="9FC5E8"/>
                </a:solidFill>
                <a:latin typeface="Consolas"/>
                <a:ea typeface="Consolas"/>
                <a:cs typeface="Consolas"/>
                <a:sym typeface="Consolas"/>
              </a:rPr>
              <a:t># create a virtual environment</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create -n VENV python=3.4	</a:t>
            </a:r>
            <a:r>
              <a:rPr lang="en" b="1">
                <a:solidFill>
                  <a:srgbClr val="9FC5E8"/>
                </a:solidFill>
                <a:latin typeface="Consolas"/>
                <a:ea typeface="Consolas"/>
                <a:cs typeface="Consolas"/>
                <a:sym typeface="Consolas"/>
              </a:rPr>
              <a:t># create a venv with a py version</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env list					</a:t>
            </a:r>
            <a:r>
              <a:rPr lang="en" b="1">
                <a:solidFill>
                  <a:srgbClr val="9FC5E8"/>
                </a:solidFill>
                <a:latin typeface="Consolas"/>
                <a:ea typeface="Consolas"/>
                <a:cs typeface="Consolas"/>
                <a:sym typeface="Consolas"/>
              </a:rPr>
              <a:t># list installed venv</a:t>
            </a:r>
            <a:endParaRPr b="1">
              <a:solidFill>
                <a:srgbClr val="00FF00"/>
              </a:solidFill>
              <a:latin typeface="Consolas"/>
              <a:ea typeface="Consolas"/>
              <a:cs typeface="Consolas"/>
              <a:sym typeface="Consolas"/>
            </a:endParaRPr>
          </a:p>
          <a:p>
            <a:pPr marL="0" lvl="0" indent="0" algn="l" rtl="0">
              <a:spcBef>
                <a:spcPts val="0"/>
              </a:spcBef>
              <a:spcAft>
                <a:spcPts val="0"/>
              </a:spcAft>
              <a:buNone/>
            </a:pP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9FC5E8"/>
                </a:solidFill>
                <a:latin typeface="Consolas"/>
                <a:ea typeface="Consolas"/>
                <a:cs typeface="Consolas"/>
                <a:sym typeface="Consolas"/>
              </a:rPr>
              <a:t># Conda package management</a:t>
            </a: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list					</a:t>
            </a:r>
            <a:r>
              <a:rPr lang="en" b="1">
                <a:solidFill>
                  <a:srgbClr val="9FC5E8"/>
                </a:solidFill>
                <a:latin typeface="Consolas"/>
                <a:ea typeface="Consolas"/>
                <a:cs typeface="Consolas"/>
                <a:sym typeface="Consolas"/>
              </a:rPr>
              <a:t># list all installed packages</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search  PACKAGENAME		</a:t>
            </a:r>
            <a:r>
              <a:rPr lang="en" b="1">
                <a:solidFill>
                  <a:srgbClr val="9FC5E8"/>
                </a:solidFill>
                <a:latin typeface="Consolas"/>
                <a:ea typeface="Consolas"/>
                <a:cs typeface="Consolas"/>
                <a:sym typeface="Consolas"/>
              </a:rPr>
              <a:t># search a Conda package</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install PACKAGENAME		</a:t>
            </a:r>
            <a:r>
              <a:rPr lang="en" b="1">
                <a:solidFill>
                  <a:srgbClr val="9FC5E8"/>
                </a:solidFill>
                <a:latin typeface="Consolas"/>
                <a:ea typeface="Consolas"/>
                <a:cs typeface="Consolas"/>
                <a:sym typeface="Consolas"/>
              </a:rPr>
              <a:t># install a Conda package</a:t>
            </a: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update  PACKAGENAME		</a:t>
            </a:r>
            <a:r>
              <a:rPr lang="en" b="1">
                <a:solidFill>
                  <a:srgbClr val="9FC5E8"/>
                </a:solidFill>
                <a:latin typeface="Consolas"/>
                <a:ea typeface="Consolas"/>
                <a:cs typeface="Consolas"/>
                <a:sym typeface="Consolas"/>
              </a:rPr>
              <a:t># update a Conda package</a:t>
            </a:r>
            <a:endParaRPr b="1">
              <a:solidFill>
                <a:srgbClr val="9FC5E8"/>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b="1">
                <a:solidFill>
                  <a:srgbClr val="00FF00"/>
                </a:solidFill>
                <a:latin typeface="Consolas"/>
                <a:ea typeface="Consolas"/>
                <a:cs typeface="Consolas"/>
                <a:sym typeface="Consolas"/>
              </a:rPr>
              <a:t>conda remove  PACKAGENAME		</a:t>
            </a:r>
            <a:r>
              <a:rPr lang="en" b="1">
                <a:solidFill>
                  <a:srgbClr val="9FC5E8"/>
                </a:solidFill>
                <a:latin typeface="Consolas"/>
                <a:ea typeface="Consolas"/>
                <a:cs typeface="Consolas"/>
                <a:sym typeface="Consolas"/>
              </a:rPr>
              <a:t># remove a Conda package</a:t>
            </a:r>
            <a:endParaRPr b="1">
              <a:solidFill>
                <a:srgbClr val="9FC5E8"/>
              </a:solidFill>
              <a:latin typeface="Consolas"/>
              <a:ea typeface="Consolas"/>
              <a:cs typeface="Consolas"/>
              <a:sym typeface="Consolas"/>
            </a:endParaRPr>
          </a:p>
          <a:p>
            <a:pPr marL="0" lvl="0" indent="0" algn="l" rtl="0">
              <a:spcBef>
                <a:spcPts val="0"/>
              </a:spcBef>
              <a:spcAft>
                <a:spcPts val="0"/>
              </a:spcAft>
              <a:buNone/>
            </a:pPr>
            <a:endParaRPr>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9FC5E8"/>
                </a:solidFill>
                <a:latin typeface="Consolas"/>
                <a:ea typeface="Consolas"/>
                <a:cs typeface="Consolas"/>
                <a:sym typeface="Consolas"/>
              </a:rPr>
              <a:t># install required package to be used in the portal</a:t>
            </a:r>
            <a:endParaRPr b="1">
              <a:solidFill>
                <a:srgbClr val="9FC5E8"/>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install jupyterlab=1.2.2</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install pandas matplotlib</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install scikit-learn </a:t>
            </a:r>
            <a:endParaRPr b="1">
              <a:solidFill>
                <a:srgbClr val="00FF00"/>
              </a:solidFill>
              <a:latin typeface="Consolas"/>
              <a:ea typeface="Consolas"/>
              <a:cs typeface="Consolas"/>
              <a:sym typeface="Consolas"/>
            </a:endParaRPr>
          </a:p>
          <a:p>
            <a:pPr marL="0" lvl="0" indent="0" algn="l" rtl="0">
              <a:spcBef>
                <a:spcPts val="0"/>
              </a:spcBef>
              <a:spcAft>
                <a:spcPts val="0"/>
              </a:spcAft>
              <a:buNone/>
            </a:pPr>
            <a:r>
              <a:rPr lang="en" b="1">
                <a:solidFill>
                  <a:srgbClr val="00FF00"/>
                </a:solidFill>
                <a:latin typeface="Consolas"/>
                <a:ea typeface="Consolas"/>
                <a:cs typeface="Consolas"/>
                <a:sym typeface="Consolas"/>
              </a:rPr>
              <a:t>conda install tensorflow</a:t>
            </a:r>
            <a:endParaRPr b="1">
              <a:solidFill>
                <a:srgbClr val="00FF00"/>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52"/>
          <p:cNvPicPr preferRelativeResize="0"/>
          <p:nvPr/>
        </p:nvPicPr>
        <p:blipFill rotWithShape="1">
          <a:blip r:embed="rId3">
            <a:alphaModFix/>
          </a:blip>
          <a:srcRect/>
          <a:stretch/>
        </p:blipFill>
        <p:spPr>
          <a:xfrm>
            <a:off x="1013877" y="755700"/>
            <a:ext cx="7116251" cy="4212950"/>
          </a:xfrm>
          <a:prstGeom prst="rect">
            <a:avLst/>
          </a:prstGeom>
          <a:noFill/>
          <a:ln>
            <a:noFill/>
          </a:ln>
          <a:effectLst>
            <a:outerShdw blurRad="157163" dist="85725" dir="4140000" algn="bl" rotWithShape="0">
              <a:srgbClr val="000000">
                <a:alpha val="81000"/>
              </a:srgbClr>
            </a:outerShdw>
          </a:effectLst>
        </p:spPr>
      </p:pic>
      <p:sp>
        <p:nvSpPr>
          <p:cNvPr id="297" name="Google Shape;297;p52"/>
          <p:cNvSpPr/>
          <p:nvPr/>
        </p:nvSpPr>
        <p:spPr>
          <a:xfrm>
            <a:off x="740850" y="3788950"/>
            <a:ext cx="7662300" cy="649500"/>
          </a:xfrm>
          <a:prstGeom prst="rect">
            <a:avLst/>
          </a:prstGeom>
          <a:solidFill>
            <a:srgbClr val="000000"/>
          </a:solidFill>
          <a:ln w="9525" cap="flat" cmpd="sng">
            <a:solidFill>
              <a:schemeClr val="dk2"/>
            </a:solidFill>
            <a:prstDash val="solid"/>
            <a:round/>
            <a:headEnd type="none" w="sm" len="sm"/>
            <a:tailEnd type="none" w="sm" len="sm"/>
          </a:ln>
          <a:effectLst>
            <a:outerShdw blurRad="71438" dist="142875" dir="276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2"/>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500000"/>
                </a:solidFill>
              </a:rPr>
              <a:t>Check out Exercises</a:t>
            </a:r>
            <a:endParaRPr sz="3500" b="1">
              <a:solidFill>
                <a:srgbClr val="500000"/>
              </a:solidFill>
            </a:endParaRPr>
          </a:p>
        </p:txBody>
      </p:sp>
      <p:sp>
        <p:nvSpPr>
          <p:cNvPr id="299" name="Google Shape;299;p52"/>
          <p:cNvSpPr txBox="1"/>
          <p:nvPr/>
        </p:nvSpPr>
        <p:spPr>
          <a:xfrm>
            <a:off x="913200" y="3788950"/>
            <a:ext cx="7317600" cy="6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9FC5E8"/>
                </a:solidFill>
                <a:latin typeface="Consolas"/>
                <a:ea typeface="Consolas"/>
                <a:cs typeface="Consolas"/>
                <a:sym typeface="Consolas"/>
              </a:rPr>
              <a:t># git clone (check out) the Jupyter notebooks for the labs</a:t>
            </a:r>
            <a:endParaRPr b="1" dirty="0">
              <a:solidFill>
                <a:srgbClr val="00FF00"/>
              </a:solidFill>
              <a:latin typeface="Consolas"/>
              <a:ea typeface="Consolas"/>
              <a:cs typeface="Consolas"/>
              <a:sym typeface="Consolas"/>
            </a:endParaRPr>
          </a:p>
          <a:p>
            <a:pPr marL="0" lvl="0" indent="0" algn="l" rtl="0">
              <a:spcBef>
                <a:spcPts val="0"/>
              </a:spcBef>
              <a:spcAft>
                <a:spcPts val="0"/>
              </a:spcAft>
              <a:buNone/>
            </a:pPr>
            <a:r>
              <a:rPr lang="en" b="1" dirty="0">
                <a:solidFill>
                  <a:srgbClr val="00FF00"/>
                </a:solidFill>
                <a:latin typeface="Consolas"/>
                <a:ea typeface="Consolas"/>
                <a:cs typeface="Consolas"/>
                <a:sym typeface="Consolas"/>
              </a:rPr>
              <a:t>git clone https://github.com/jtao/ailabs.git</a:t>
            </a:r>
            <a:endParaRPr b="1" dirty="0">
              <a:solidFill>
                <a:srgbClr val="00FF00"/>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53"/>
          <p:cNvPicPr preferRelativeResize="0"/>
          <p:nvPr/>
        </p:nvPicPr>
        <p:blipFill>
          <a:blip r:embed="rId3">
            <a:alphaModFix/>
          </a:blip>
          <a:stretch>
            <a:fillRect/>
          </a:stretch>
        </p:blipFill>
        <p:spPr>
          <a:xfrm>
            <a:off x="1435275" y="876925"/>
            <a:ext cx="6273451" cy="4044350"/>
          </a:xfrm>
          <a:prstGeom prst="rect">
            <a:avLst/>
          </a:prstGeom>
          <a:noFill/>
          <a:ln>
            <a:noFill/>
          </a:ln>
          <a:effectLst>
            <a:outerShdw blurRad="257175" dist="85725" dir="4080000" algn="bl" rotWithShape="0">
              <a:srgbClr val="000000">
                <a:alpha val="58000"/>
              </a:srgbClr>
            </a:outerShdw>
          </a:effectLst>
        </p:spPr>
      </p:pic>
      <p:sp>
        <p:nvSpPr>
          <p:cNvPr id="305" name="Google Shape;305;p53"/>
          <p:cNvSpPr/>
          <p:nvPr/>
        </p:nvSpPr>
        <p:spPr>
          <a:xfrm>
            <a:off x="4617749" y="4426449"/>
            <a:ext cx="1127700" cy="229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3"/>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500000"/>
                </a:solidFill>
              </a:rPr>
              <a:t>Go to JupyterLab Page</a:t>
            </a:r>
            <a:endParaRPr sz="3600" b="1">
              <a:solidFill>
                <a:srgbClr val="500000"/>
              </a:solidFill>
            </a:endParaRPr>
          </a:p>
        </p:txBody>
      </p:sp>
      <p:sp>
        <p:nvSpPr>
          <p:cNvPr id="307" name="Google Shape;307;p53"/>
          <p:cNvSpPr/>
          <p:nvPr/>
        </p:nvSpPr>
        <p:spPr>
          <a:xfrm>
            <a:off x="6209325" y="4396900"/>
            <a:ext cx="924600" cy="288900"/>
          </a:xfrm>
          <a:prstGeom prst="leftArrow">
            <a:avLst>
              <a:gd name="adj1" fmla="val 50000"/>
              <a:gd name="adj2" fmla="val 50000"/>
            </a:avLst>
          </a:prstGeom>
          <a:solidFill>
            <a:srgbClr val="980000"/>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54"/>
          <p:cNvPicPr preferRelativeResize="0"/>
          <p:nvPr/>
        </p:nvPicPr>
        <p:blipFill>
          <a:blip r:embed="rId3">
            <a:alphaModFix/>
          </a:blip>
          <a:stretch>
            <a:fillRect/>
          </a:stretch>
        </p:blipFill>
        <p:spPr>
          <a:xfrm>
            <a:off x="1318938" y="835825"/>
            <a:ext cx="6506126" cy="4105474"/>
          </a:xfrm>
          <a:prstGeom prst="rect">
            <a:avLst/>
          </a:prstGeom>
          <a:noFill/>
          <a:ln>
            <a:noFill/>
          </a:ln>
          <a:effectLst>
            <a:outerShdw blurRad="142875" dist="85725" dir="4080000" algn="bl" rotWithShape="0">
              <a:srgbClr val="000000">
                <a:alpha val="81000"/>
              </a:srgbClr>
            </a:outerShdw>
          </a:effectLst>
        </p:spPr>
      </p:pic>
      <p:sp>
        <p:nvSpPr>
          <p:cNvPr id="313" name="Google Shape;313;p54"/>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500000"/>
                </a:solidFill>
              </a:rPr>
              <a:t>Set Virtual Environment</a:t>
            </a:r>
            <a:endParaRPr sz="3600" b="1">
              <a:solidFill>
                <a:srgbClr val="500000"/>
              </a:solidFill>
            </a:endParaRPr>
          </a:p>
        </p:txBody>
      </p:sp>
      <p:sp>
        <p:nvSpPr>
          <p:cNvPr id="314" name="Google Shape;314;p54"/>
          <p:cNvSpPr/>
          <p:nvPr/>
        </p:nvSpPr>
        <p:spPr>
          <a:xfrm>
            <a:off x="3086125" y="3420415"/>
            <a:ext cx="1268100" cy="288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4"/>
          <p:cNvSpPr/>
          <p:nvPr/>
        </p:nvSpPr>
        <p:spPr>
          <a:xfrm>
            <a:off x="4588708" y="3420419"/>
            <a:ext cx="924600" cy="288900"/>
          </a:xfrm>
          <a:prstGeom prst="leftArrow">
            <a:avLst>
              <a:gd name="adj1" fmla="val 50000"/>
              <a:gd name="adj2" fmla="val 50000"/>
            </a:avLst>
          </a:prstGeom>
          <a:solidFill>
            <a:srgbClr val="980000"/>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5"/>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500000"/>
                </a:solidFill>
              </a:rPr>
              <a:t>Connect to JupyterLab</a:t>
            </a:r>
            <a:endParaRPr sz="3600" b="1">
              <a:solidFill>
                <a:srgbClr val="500000"/>
              </a:solidFill>
            </a:endParaRPr>
          </a:p>
        </p:txBody>
      </p:sp>
      <p:pic>
        <p:nvPicPr>
          <p:cNvPr id="321" name="Google Shape;321;p55"/>
          <p:cNvPicPr preferRelativeResize="0"/>
          <p:nvPr/>
        </p:nvPicPr>
        <p:blipFill>
          <a:blip r:embed="rId3">
            <a:alphaModFix/>
          </a:blip>
          <a:stretch>
            <a:fillRect/>
          </a:stretch>
        </p:blipFill>
        <p:spPr>
          <a:xfrm>
            <a:off x="829775" y="902150"/>
            <a:ext cx="7484451" cy="4043049"/>
          </a:xfrm>
          <a:prstGeom prst="rect">
            <a:avLst/>
          </a:prstGeom>
          <a:noFill/>
          <a:ln>
            <a:noFill/>
          </a:ln>
          <a:effectLst>
            <a:outerShdw blurRad="157163" dist="85725" dir="4140000" algn="bl" rotWithShape="0">
              <a:srgbClr val="000000">
                <a:alpha val="82000"/>
              </a:srgbClr>
            </a:outerShdw>
          </a:effectLst>
        </p:spPr>
      </p:pic>
      <p:sp>
        <p:nvSpPr>
          <p:cNvPr id="322" name="Google Shape;322;p55"/>
          <p:cNvSpPr/>
          <p:nvPr/>
        </p:nvSpPr>
        <p:spPr>
          <a:xfrm>
            <a:off x="2672875" y="4276600"/>
            <a:ext cx="2008200" cy="447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5"/>
          <p:cNvSpPr/>
          <p:nvPr/>
        </p:nvSpPr>
        <p:spPr>
          <a:xfrm>
            <a:off x="4840075" y="4356100"/>
            <a:ext cx="924600" cy="288900"/>
          </a:xfrm>
          <a:prstGeom prst="leftArrow">
            <a:avLst>
              <a:gd name="adj1" fmla="val 50000"/>
              <a:gd name="adj2" fmla="val 50000"/>
            </a:avLst>
          </a:prstGeom>
          <a:solidFill>
            <a:srgbClr val="980000"/>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56"/>
          <p:cNvPicPr preferRelativeResize="0"/>
          <p:nvPr/>
        </p:nvPicPr>
        <p:blipFill>
          <a:blip r:embed="rId3">
            <a:alphaModFix/>
          </a:blip>
          <a:stretch>
            <a:fillRect/>
          </a:stretch>
        </p:blipFill>
        <p:spPr>
          <a:xfrm>
            <a:off x="762000" y="825925"/>
            <a:ext cx="7635100" cy="4124425"/>
          </a:xfrm>
          <a:prstGeom prst="rect">
            <a:avLst/>
          </a:prstGeom>
          <a:noFill/>
          <a:ln>
            <a:noFill/>
          </a:ln>
          <a:effectLst>
            <a:outerShdw blurRad="157163" dist="95250" dir="4080000" algn="bl" rotWithShape="0">
              <a:srgbClr val="000000">
                <a:alpha val="81000"/>
              </a:srgbClr>
            </a:outerShdw>
          </a:effectLst>
        </p:spPr>
      </p:pic>
      <p:sp>
        <p:nvSpPr>
          <p:cNvPr id="329" name="Google Shape;329;p56"/>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500000"/>
                </a:solidFill>
              </a:rPr>
              <a:t>Create a Jupyter Notebook</a:t>
            </a:r>
            <a:endParaRPr sz="3600" b="1">
              <a:solidFill>
                <a:srgbClr val="500000"/>
              </a:solidFill>
            </a:endParaRPr>
          </a:p>
        </p:txBody>
      </p:sp>
      <p:sp>
        <p:nvSpPr>
          <p:cNvPr id="330" name="Google Shape;330;p56"/>
          <p:cNvSpPr/>
          <p:nvPr/>
        </p:nvSpPr>
        <p:spPr>
          <a:xfrm>
            <a:off x="3253550" y="2687325"/>
            <a:ext cx="1199100" cy="982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6"/>
          <p:cNvSpPr/>
          <p:nvPr/>
        </p:nvSpPr>
        <p:spPr>
          <a:xfrm>
            <a:off x="4719300" y="3034125"/>
            <a:ext cx="924600" cy="288900"/>
          </a:xfrm>
          <a:prstGeom prst="leftArrow">
            <a:avLst>
              <a:gd name="adj1" fmla="val 50000"/>
              <a:gd name="adj2" fmla="val 50000"/>
            </a:avLst>
          </a:prstGeom>
          <a:solidFill>
            <a:srgbClr val="980000"/>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57"/>
          <p:cNvPicPr preferRelativeResize="0"/>
          <p:nvPr/>
        </p:nvPicPr>
        <p:blipFill>
          <a:blip r:embed="rId3">
            <a:alphaModFix/>
          </a:blip>
          <a:stretch>
            <a:fillRect/>
          </a:stretch>
        </p:blipFill>
        <p:spPr>
          <a:xfrm>
            <a:off x="770225" y="898175"/>
            <a:ext cx="7603549" cy="4107375"/>
          </a:xfrm>
          <a:prstGeom prst="rect">
            <a:avLst/>
          </a:prstGeom>
          <a:noFill/>
          <a:ln>
            <a:noFill/>
          </a:ln>
          <a:effectLst>
            <a:outerShdw blurRad="171450" dist="95250" dir="4140000" algn="bl" rotWithShape="0">
              <a:srgbClr val="000000">
                <a:alpha val="81000"/>
              </a:srgbClr>
            </a:outerShdw>
          </a:effectLst>
        </p:spPr>
      </p:pic>
      <p:sp>
        <p:nvSpPr>
          <p:cNvPr id="337" name="Google Shape;337;p57"/>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500000"/>
                </a:solidFill>
              </a:rPr>
              <a:t>Test JupyterLab</a:t>
            </a:r>
            <a:endParaRPr sz="3600" b="1">
              <a:solidFill>
                <a:srgbClr val="500000"/>
              </a:solidFill>
            </a:endParaRPr>
          </a:p>
        </p:txBody>
      </p:sp>
      <p:sp>
        <p:nvSpPr>
          <p:cNvPr id="338" name="Google Shape;338;p57"/>
          <p:cNvSpPr/>
          <p:nvPr/>
        </p:nvSpPr>
        <p:spPr>
          <a:xfrm>
            <a:off x="3427392" y="2089171"/>
            <a:ext cx="1268100" cy="288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7"/>
          <p:cNvSpPr/>
          <p:nvPr/>
        </p:nvSpPr>
        <p:spPr>
          <a:xfrm>
            <a:off x="4929975" y="2089175"/>
            <a:ext cx="924600" cy="288900"/>
          </a:xfrm>
          <a:prstGeom prst="leftArrow">
            <a:avLst>
              <a:gd name="adj1" fmla="val 50000"/>
              <a:gd name="adj2" fmla="val 50000"/>
            </a:avLst>
          </a:prstGeom>
          <a:solidFill>
            <a:srgbClr val="980000"/>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40"/>
          <p:cNvGrpSpPr/>
          <p:nvPr/>
        </p:nvGrpSpPr>
        <p:grpSpPr>
          <a:xfrm>
            <a:off x="308838" y="1395375"/>
            <a:ext cx="3558375" cy="924600"/>
            <a:chOff x="308838" y="1242975"/>
            <a:chExt cx="3558375" cy="924600"/>
          </a:xfrm>
        </p:grpSpPr>
        <p:cxnSp>
          <p:nvCxnSpPr>
            <p:cNvPr id="161" name="Google Shape;161;p40"/>
            <p:cNvCxnSpPr/>
            <p:nvPr/>
          </p:nvCxnSpPr>
          <p:spPr>
            <a:xfrm rot="10800000">
              <a:off x="2642013" y="1654113"/>
              <a:ext cx="1225200" cy="0"/>
            </a:xfrm>
            <a:prstGeom prst="straightConnector1">
              <a:avLst/>
            </a:prstGeom>
            <a:noFill/>
            <a:ln w="9525" cap="flat" cmpd="sng">
              <a:solidFill>
                <a:srgbClr val="249C90"/>
              </a:solidFill>
              <a:prstDash val="solid"/>
              <a:round/>
              <a:headEnd type="none" w="sm" len="sm"/>
              <a:tailEnd type="oval" w="med" len="med"/>
            </a:ln>
          </p:spPr>
        </p:cxnSp>
        <p:sp>
          <p:nvSpPr>
            <p:cNvPr id="162" name="Google Shape;162;p40"/>
            <p:cNvSpPr txBox="1"/>
            <p:nvPr/>
          </p:nvSpPr>
          <p:spPr>
            <a:xfrm>
              <a:off x="308838" y="1242975"/>
              <a:ext cx="2124000" cy="92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Roboto"/>
                  <a:ea typeface="Roboto"/>
                  <a:cs typeface="Roboto"/>
                  <a:sym typeface="Roboto"/>
                </a:rPr>
                <a:t>Lab I. JupyterLab </a:t>
              </a:r>
              <a:endParaRPr sz="1200" b="1">
                <a:latin typeface="Roboto"/>
                <a:ea typeface="Roboto"/>
                <a:cs typeface="Roboto"/>
                <a:sym typeface="Roboto"/>
              </a:endParaRPr>
            </a:p>
            <a:p>
              <a:pPr marL="0" lvl="0" indent="0" algn="r" rtl="0">
                <a:spcBef>
                  <a:spcPts val="0"/>
                </a:spcBef>
                <a:spcAft>
                  <a:spcPts val="0"/>
                </a:spcAft>
                <a:buNone/>
              </a:pPr>
              <a:r>
                <a:rPr lang="en" sz="1200" b="1">
                  <a:latin typeface="Roboto"/>
                  <a:ea typeface="Roboto"/>
                  <a:cs typeface="Roboto"/>
                  <a:sym typeface="Roboto"/>
                </a:rPr>
                <a:t>(15 mins)</a:t>
              </a:r>
              <a:endParaRPr sz="1200" b="1">
                <a:latin typeface="Roboto"/>
                <a:ea typeface="Roboto"/>
                <a:cs typeface="Roboto"/>
                <a:sym typeface="Roboto"/>
              </a:endParaRPr>
            </a:p>
            <a:p>
              <a:pPr marL="0" lvl="0" indent="0" algn="r" rtl="0">
                <a:spcBef>
                  <a:spcPts val="0"/>
                </a:spcBef>
                <a:spcAft>
                  <a:spcPts val="0"/>
                </a:spcAft>
                <a:buNone/>
              </a:pPr>
              <a:endParaRPr sz="800" b="1">
                <a:latin typeface="Roboto"/>
                <a:ea typeface="Roboto"/>
                <a:cs typeface="Roboto"/>
                <a:sym typeface="Roboto"/>
              </a:endParaRPr>
            </a:p>
            <a:p>
              <a:pPr marL="0" lvl="0" indent="0" algn="r" rtl="0">
                <a:spcBef>
                  <a:spcPts val="0"/>
                </a:spcBef>
                <a:spcAft>
                  <a:spcPts val="1600"/>
                </a:spcAft>
                <a:buNone/>
              </a:pPr>
              <a:r>
                <a:rPr lang="en" sz="800">
                  <a:latin typeface="Roboto"/>
                  <a:ea typeface="Roboto"/>
                  <a:cs typeface="Roboto"/>
                  <a:sym typeface="Roboto"/>
                </a:rPr>
                <a:t>We will set up a Python virtual environment and run JupyterLab on the HPRC Portal..</a:t>
              </a:r>
              <a:endParaRPr sz="800" b="1">
                <a:latin typeface="Roboto"/>
                <a:ea typeface="Roboto"/>
                <a:cs typeface="Roboto"/>
                <a:sym typeface="Roboto"/>
              </a:endParaRPr>
            </a:p>
          </p:txBody>
        </p:sp>
      </p:grpSp>
      <p:grpSp>
        <p:nvGrpSpPr>
          <p:cNvPr id="163" name="Google Shape;163;p40"/>
          <p:cNvGrpSpPr/>
          <p:nvPr/>
        </p:nvGrpSpPr>
        <p:grpSpPr>
          <a:xfrm>
            <a:off x="308838" y="3027125"/>
            <a:ext cx="3263100" cy="924600"/>
            <a:chOff x="308838" y="2646125"/>
            <a:chExt cx="3263100" cy="924600"/>
          </a:xfrm>
        </p:grpSpPr>
        <p:cxnSp>
          <p:nvCxnSpPr>
            <p:cNvPr id="164" name="Google Shape;164;p40"/>
            <p:cNvCxnSpPr/>
            <p:nvPr/>
          </p:nvCxnSpPr>
          <p:spPr>
            <a:xfrm rot="10800000">
              <a:off x="2641938" y="3108425"/>
              <a:ext cx="930000" cy="0"/>
            </a:xfrm>
            <a:prstGeom prst="straightConnector1">
              <a:avLst/>
            </a:prstGeom>
            <a:noFill/>
            <a:ln w="9525" cap="flat" cmpd="sng">
              <a:solidFill>
                <a:srgbClr val="1F887E"/>
              </a:solidFill>
              <a:prstDash val="solid"/>
              <a:round/>
              <a:headEnd type="none" w="sm" len="sm"/>
              <a:tailEnd type="oval" w="med" len="med"/>
            </a:ln>
          </p:spPr>
        </p:cxnSp>
        <p:sp>
          <p:nvSpPr>
            <p:cNvPr id="165" name="Google Shape;165;p40"/>
            <p:cNvSpPr txBox="1"/>
            <p:nvPr/>
          </p:nvSpPr>
          <p:spPr>
            <a:xfrm>
              <a:off x="308838" y="2646125"/>
              <a:ext cx="2124000" cy="92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Roboto"/>
                  <a:ea typeface="Roboto"/>
                  <a:cs typeface="Roboto"/>
                  <a:sym typeface="Roboto"/>
                </a:rPr>
                <a:t>Lab II. Data Exploration </a:t>
              </a:r>
              <a:endParaRPr sz="1200" b="1">
                <a:latin typeface="Roboto"/>
                <a:ea typeface="Roboto"/>
                <a:cs typeface="Roboto"/>
                <a:sym typeface="Roboto"/>
              </a:endParaRPr>
            </a:p>
            <a:p>
              <a:pPr marL="0" lvl="0" indent="0" algn="r" rtl="0">
                <a:spcBef>
                  <a:spcPts val="0"/>
                </a:spcBef>
                <a:spcAft>
                  <a:spcPts val="0"/>
                </a:spcAft>
                <a:buNone/>
              </a:pPr>
              <a:r>
                <a:rPr lang="en" sz="1200" b="1">
                  <a:latin typeface="Roboto"/>
                  <a:ea typeface="Roboto"/>
                  <a:cs typeface="Roboto"/>
                  <a:sym typeface="Roboto"/>
                </a:rPr>
                <a:t>(30 mins)</a:t>
              </a:r>
              <a:endParaRPr sz="1200" b="1">
                <a:latin typeface="Roboto"/>
                <a:ea typeface="Roboto"/>
                <a:cs typeface="Roboto"/>
                <a:sym typeface="Roboto"/>
              </a:endParaRPr>
            </a:p>
            <a:p>
              <a:pPr marL="0" lvl="0" indent="0" algn="r" rtl="0">
                <a:spcBef>
                  <a:spcPts val="0"/>
                </a:spcBef>
                <a:spcAft>
                  <a:spcPts val="0"/>
                </a:spcAft>
                <a:buNone/>
              </a:pPr>
              <a:endParaRPr sz="800" b="1">
                <a:latin typeface="Roboto"/>
                <a:ea typeface="Roboto"/>
                <a:cs typeface="Roboto"/>
                <a:sym typeface="Roboto"/>
              </a:endParaRPr>
            </a:p>
            <a:p>
              <a:pPr marL="0" lvl="0" indent="0" algn="r" rtl="0">
                <a:spcBef>
                  <a:spcPts val="0"/>
                </a:spcBef>
                <a:spcAft>
                  <a:spcPts val="1600"/>
                </a:spcAft>
                <a:buNone/>
              </a:pPr>
              <a:r>
                <a:rPr lang="en" sz="800">
                  <a:latin typeface="Roboto"/>
                  <a:ea typeface="Roboto"/>
                  <a:cs typeface="Roboto"/>
                  <a:sym typeface="Roboto"/>
                </a:rPr>
                <a:t>We will go through  simple examples with two popular Python modules: Pandas and Matplotlib for simple data exploration. </a:t>
              </a:r>
              <a:endParaRPr sz="800" b="1">
                <a:latin typeface="Roboto"/>
                <a:ea typeface="Roboto"/>
                <a:cs typeface="Roboto"/>
                <a:sym typeface="Roboto"/>
              </a:endParaRPr>
            </a:p>
          </p:txBody>
        </p:sp>
      </p:grpSp>
      <p:grpSp>
        <p:nvGrpSpPr>
          <p:cNvPr id="166" name="Google Shape;166;p40"/>
          <p:cNvGrpSpPr/>
          <p:nvPr/>
        </p:nvGrpSpPr>
        <p:grpSpPr>
          <a:xfrm>
            <a:off x="4657738" y="3010700"/>
            <a:ext cx="4162750" cy="924600"/>
            <a:chOff x="4657738" y="3391700"/>
            <a:chExt cx="4162750" cy="924600"/>
          </a:xfrm>
        </p:grpSpPr>
        <p:cxnSp>
          <p:nvCxnSpPr>
            <p:cNvPr id="167" name="Google Shape;167;p40"/>
            <p:cNvCxnSpPr/>
            <p:nvPr/>
          </p:nvCxnSpPr>
          <p:spPr>
            <a:xfrm>
              <a:off x="4657738" y="3854000"/>
              <a:ext cx="1838700" cy="0"/>
            </a:xfrm>
            <a:prstGeom prst="straightConnector1">
              <a:avLst/>
            </a:prstGeom>
            <a:noFill/>
            <a:ln w="9525" cap="flat" cmpd="sng">
              <a:solidFill>
                <a:srgbClr val="1D7E74"/>
              </a:solidFill>
              <a:prstDash val="solid"/>
              <a:round/>
              <a:headEnd type="none" w="sm" len="sm"/>
              <a:tailEnd type="oval" w="med" len="med"/>
            </a:ln>
          </p:spPr>
        </p:cxnSp>
        <p:sp>
          <p:nvSpPr>
            <p:cNvPr id="168" name="Google Shape;168;p40"/>
            <p:cNvSpPr txBox="1"/>
            <p:nvPr/>
          </p:nvSpPr>
          <p:spPr>
            <a:xfrm>
              <a:off x="6696488" y="3391700"/>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Lab III Machine Learning</a:t>
              </a:r>
              <a:endParaRPr sz="1200" b="1">
                <a:latin typeface="Roboto"/>
                <a:ea typeface="Roboto"/>
                <a:cs typeface="Roboto"/>
                <a:sym typeface="Roboto"/>
              </a:endParaRPr>
            </a:p>
            <a:p>
              <a:pPr marL="0" lvl="0" indent="0" algn="l" rtl="0">
                <a:spcBef>
                  <a:spcPts val="0"/>
                </a:spcBef>
                <a:spcAft>
                  <a:spcPts val="0"/>
                </a:spcAft>
                <a:buNone/>
              </a:pPr>
              <a:r>
                <a:rPr lang="en" sz="1200" b="1">
                  <a:latin typeface="Roboto"/>
                  <a:ea typeface="Roboto"/>
                  <a:cs typeface="Roboto"/>
                  <a:sym typeface="Roboto"/>
                </a:rPr>
                <a:t>(30 minutes)</a:t>
              </a:r>
              <a:endParaRPr sz="12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Clr>
                  <a:schemeClr val="dk1"/>
                </a:buClr>
                <a:buSzPts val="1100"/>
                <a:buFont typeface="Arial"/>
                <a:buNone/>
              </a:pPr>
              <a:r>
                <a:rPr lang="en" sz="800">
                  <a:solidFill>
                    <a:schemeClr val="dk1"/>
                  </a:solidFill>
                  <a:latin typeface="Roboto"/>
                  <a:ea typeface="Roboto"/>
                  <a:cs typeface="Roboto"/>
                  <a:sym typeface="Roboto"/>
                </a:rPr>
                <a:t>We will learn to use scikit-learn for linear regression and classification applications.</a:t>
              </a:r>
              <a:endParaRPr sz="800" b="1">
                <a:latin typeface="Roboto"/>
                <a:ea typeface="Roboto"/>
                <a:cs typeface="Roboto"/>
                <a:sym typeface="Roboto"/>
              </a:endParaRPr>
            </a:p>
          </p:txBody>
        </p:sp>
      </p:grpSp>
      <p:grpSp>
        <p:nvGrpSpPr>
          <p:cNvPr id="169" name="Google Shape;169;p40"/>
          <p:cNvGrpSpPr/>
          <p:nvPr/>
        </p:nvGrpSpPr>
        <p:grpSpPr>
          <a:xfrm>
            <a:off x="5610288" y="1398950"/>
            <a:ext cx="3210200" cy="924600"/>
            <a:chOff x="5610288" y="1246550"/>
            <a:chExt cx="3210200" cy="924600"/>
          </a:xfrm>
        </p:grpSpPr>
        <p:cxnSp>
          <p:nvCxnSpPr>
            <p:cNvPr id="170" name="Google Shape;170;p40"/>
            <p:cNvCxnSpPr/>
            <p:nvPr/>
          </p:nvCxnSpPr>
          <p:spPr>
            <a:xfrm>
              <a:off x="5610288" y="1708850"/>
              <a:ext cx="886200" cy="0"/>
            </a:xfrm>
            <a:prstGeom prst="straightConnector1">
              <a:avLst/>
            </a:prstGeom>
            <a:noFill/>
            <a:ln w="9525" cap="flat" cmpd="sng">
              <a:solidFill>
                <a:srgbClr val="1B786E"/>
              </a:solidFill>
              <a:prstDash val="solid"/>
              <a:round/>
              <a:headEnd type="none" w="sm" len="sm"/>
              <a:tailEnd type="oval" w="med" len="med"/>
            </a:ln>
          </p:spPr>
        </p:cxnSp>
        <p:sp>
          <p:nvSpPr>
            <p:cNvPr id="171" name="Google Shape;171;p40"/>
            <p:cNvSpPr txBox="1"/>
            <p:nvPr/>
          </p:nvSpPr>
          <p:spPr>
            <a:xfrm>
              <a:off x="6696488" y="1246550"/>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Lab IV. Deep Learning</a:t>
              </a:r>
              <a:endParaRPr sz="1200" b="1">
                <a:latin typeface="Roboto"/>
                <a:ea typeface="Roboto"/>
                <a:cs typeface="Roboto"/>
                <a:sym typeface="Roboto"/>
              </a:endParaRPr>
            </a:p>
            <a:p>
              <a:pPr marL="0" lvl="0" indent="0" algn="l" rtl="0">
                <a:spcBef>
                  <a:spcPts val="0"/>
                </a:spcBef>
                <a:spcAft>
                  <a:spcPts val="0"/>
                </a:spcAft>
                <a:buNone/>
              </a:pPr>
              <a:r>
                <a:rPr lang="en" sz="1200" b="1">
                  <a:latin typeface="Roboto"/>
                  <a:ea typeface="Roboto"/>
                  <a:cs typeface="Roboto"/>
                  <a:sym typeface="Roboto"/>
                </a:rPr>
                <a:t>(30 minutes)</a:t>
              </a:r>
              <a:endParaRPr sz="12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en" sz="800">
                  <a:latin typeface="Roboto"/>
                  <a:ea typeface="Roboto"/>
                  <a:cs typeface="Roboto"/>
                  <a:sym typeface="Roboto"/>
                </a:rPr>
                <a:t>We will learn how to use Keras to create and train a  simple image classification model with deep neural network (DNN).</a:t>
              </a:r>
              <a:endParaRPr sz="800" b="1">
                <a:latin typeface="Roboto"/>
                <a:ea typeface="Roboto"/>
                <a:cs typeface="Roboto"/>
                <a:sym typeface="Roboto"/>
              </a:endParaRPr>
            </a:p>
          </p:txBody>
        </p:sp>
      </p:grpSp>
      <p:sp>
        <p:nvSpPr>
          <p:cNvPr id="172" name="Google Shape;172;p40"/>
          <p:cNvSpPr txBox="1">
            <a:spLocks noGrp="1"/>
          </p:cNvSpPr>
          <p:nvPr>
            <p:ph type="title"/>
          </p:nvPr>
        </p:nvSpPr>
        <p:spPr>
          <a:xfrm>
            <a:off x="387900" y="162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b="1"/>
              <a:t>AI Tech Labs</a:t>
            </a:r>
            <a:endParaRPr sz="4400" b="1"/>
          </a:p>
        </p:txBody>
      </p:sp>
      <p:grpSp>
        <p:nvGrpSpPr>
          <p:cNvPr id="173" name="Google Shape;173;p40"/>
          <p:cNvGrpSpPr/>
          <p:nvPr/>
        </p:nvGrpSpPr>
        <p:grpSpPr>
          <a:xfrm>
            <a:off x="2688745" y="732019"/>
            <a:ext cx="3768522" cy="3774409"/>
            <a:chOff x="2675582" y="676586"/>
            <a:chExt cx="3793942" cy="3790328"/>
          </a:xfrm>
        </p:grpSpPr>
        <p:sp>
          <p:nvSpPr>
            <p:cNvPr id="174" name="Google Shape;174;p40"/>
            <p:cNvSpPr/>
            <p:nvPr/>
          </p:nvSpPr>
          <p:spPr>
            <a:xfrm rot="-7199815">
              <a:off x="3183352" y="1184485"/>
              <a:ext cx="2774659" cy="2774659"/>
            </a:xfrm>
            <a:prstGeom prst="blockArc">
              <a:avLst>
                <a:gd name="adj1" fmla="val 12622480"/>
                <a:gd name="adj2" fmla="val 18176457"/>
                <a:gd name="adj3" fmla="val 20786"/>
              </a:avLst>
            </a:prstGeom>
            <a:solidFill>
              <a:srgbClr val="1D7E74"/>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0"/>
            <p:cNvSpPr/>
            <p:nvPr/>
          </p:nvSpPr>
          <p:spPr>
            <a:xfrm rot="-1799815">
              <a:off x="3183352" y="1184357"/>
              <a:ext cx="2774659" cy="2774659"/>
            </a:xfrm>
            <a:prstGeom prst="blockArc">
              <a:avLst>
                <a:gd name="adj1" fmla="val 12622480"/>
                <a:gd name="adj2" fmla="val 18176457"/>
                <a:gd name="adj3" fmla="val 20786"/>
              </a:avLst>
            </a:prstGeom>
            <a:solidFill>
              <a:srgbClr val="1F887E"/>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0"/>
            <p:cNvSpPr/>
            <p:nvPr/>
          </p:nvSpPr>
          <p:spPr>
            <a:xfrm rot="3600185">
              <a:off x="3187094" y="1184439"/>
              <a:ext cx="2774659" cy="2774659"/>
            </a:xfrm>
            <a:prstGeom prst="blockArc">
              <a:avLst>
                <a:gd name="adj1" fmla="val 12564381"/>
                <a:gd name="adj2" fmla="val 18346131"/>
                <a:gd name="adj3" fmla="val 20844"/>
              </a:avLst>
            </a:prstGeom>
            <a:solidFill>
              <a:srgbClr val="155B54"/>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0"/>
            <p:cNvSpPr/>
            <p:nvPr/>
          </p:nvSpPr>
          <p:spPr>
            <a:xfrm rot="9000185">
              <a:off x="3185977" y="1184485"/>
              <a:ext cx="2774659" cy="2774659"/>
            </a:xfrm>
            <a:prstGeom prst="blockArc">
              <a:avLst>
                <a:gd name="adj1" fmla="val 12622480"/>
                <a:gd name="adj2" fmla="val 18081133"/>
                <a:gd name="adj3" fmla="val 20809"/>
              </a:avLst>
            </a:prstGeom>
            <a:solidFill>
              <a:srgbClr val="1B786E"/>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40"/>
            <p:cNvGrpSpPr/>
            <p:nvPr/>
          </p:nvGrpSpPr>
          <p:grpSpPr>
            <a:xfrm rot="5400000">
              <a:off x="5379663" y="2278951"/>
              <a:ext cx="585001" cy="585472"/>
              <a:chOff x="1967628" y="812211"/>
              <a:chExt cx="588000" cy="588000"/>
            </a:xfrm>
          </p:grpSpPr>
          <p:sp>
            <p:nvSpPr>
              <p:cNvPr id="179" name="Google Shape;179;p40"/>
              <p:cNvSpPr/>
              <p:nvPr/>
            </p:nvSpPr>
            <p:spPr>
              <a:xfrm rot="39023">
                <a:off x="1970909" y="815492"/>
                <a:ext cx="581437" cy="581437"/>
              </a:xfrm>
              <a:prstGeom prst="pie">
                <a:avLst>
                  <a:gd name="adj1" fmla="val 6190354"/>
                  <a:gd name="adj2" fmla="val 14996165"/>
                </a:avLst>
              </a:prstGeom>
              <a:solidFill>
                <a:srgbClr val="1B786E"/>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0"/>
              <p:cNvSpPr/>
              <p:nvPr/>
            </p:nvSpPr>
            <p:spPr>
              <a:xfrm rot="10800000">
                <a:off x="1970875" y="815525"/>
                <a:ext cx="581400" cy="581400"/>
              </a:xfrm>
              <a:prstGeom prst="pie">
                <a:avLst>
                  <a:gd name="adj1" fmla="val 4028252"/>
                  <a:gd name="adj2" fmla="val 17183677"/>
                </a:avLst>
              </a:prstGeom>
              <a:solidFill>
                <a:srgbClr val="1B786E"/>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40"/>
            <p:cNvGrpSpPr/>
            <p:nvPr/>
          </p:nvGrpSpPr>
          <p:grpSpPr>
            <a:xfrm rot="10800000">
              <a:off x="4280709" y="3378529"/>
              <a:ext cx="585001" cy="585472"/>
              <a:chOff x="1967628" y="812211"/>
              <a:chExt cx="588000" cy="588000"/>
            </a:xfrm>
          </p:grpSpPr>
          <p:sp>
            <p:nvSpPr>
              <p:cNvPr id="182" name="Google Shape;182;p40"/>
              <p:cNvSpPr/>
              <p:nvPr/>
            </p:nvSpPr>
            <p:spPr>
              <a:xfrm rot="39023">
                <a:off x="1970909" y="815492"/>
                <a:ext cx="581437" cy="581437"/>
              </a:xfrm>
              <a:prstGeom prst="pie">
                <a:avLst>
                  <a:gd name="adj1" fmla="val 6190354"/>
                  <a:gd name="adj2" fmla="val 14996165"/>
                </a:avLst>
              </a:prstGeom>
              <a:solidFill>
                <a:srgbClr val="1D7E74"/>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0"/>
              <p:cNvSpPr/>
              <p:nvPr/>
            </p:nvSpPr>
            <p:spPr>
              <a:xfrm rot="10800000">
                <a:off x="1970875" y="815525"/>
                <a:ext cx="581400" cy="581400"/>
              </a:xfrm>
              <a:prstGeom prst="pie">
                <a:avLst>
                  <a:gd name="adj1" fmla="val 4028252"/>
                  <a:gd name="adj2" fmla="val 17183677"/>
                </a:avLst>
              </a:prstGeom>
              <a:solidFill>
                <a:srgbClr val="1D7E74"/>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40"/>
            <p:cNvGrpSpPr/>
            <p:nvPr/>
          </p:nvGrpSpPr>
          <p:grpSpPr>
            <a:xfrm rot="-5400000">
              <a:off x="3179922" y="2281478"/>
              <a:ext cx="585001" cy="585472"/>
              <a:chOff x="1967628" y="812211"/>
              <a:chExt cx="588000" cy="588000"/>
            </a:xfrm>
          </p:grpSpPr>
          <p:sp>
            <p:nvSpPr>
              <p:cNvPr id="185" name="Google Shape;185;p40"/>
              <p:cNvSpPr/>
              <p:nvPr/>
            </p:nvSpPr>
            <p:spPr>
              <a:xfrm rot="39023">
                <a:off x="1970909" y="815492"/>
                <a:ext cx="581437" cy="581437"/>
              </a:xfrm>
              <a:prstGeom prst="pie">
                <a:avLst>
                  <a:gd name="adj1" fmla="val 6190354"/>
                  <a:gd name="adj2" fmla="val 14996165"/>
                </a:avLst>
              </a:prstGeom>
              <a:solidFill>
                <a:srgbClr val="1F887E"/>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0"/>
              <p:cNvSpPr/>
              <p:nvPr/>
            </p:nvSpPr>
            <p:spPr>
              <a:xfrm rot="10800000">
                <a:off x="1970875" y="815525"/>
                <a:ext cx="581400" cy="581400"/>
              </a:xfrm>
              <a:prstGeom prst="pie">
                <a:avLst>
                  <a:gd name="adj1" fmla="val 4028252"/>
                  <a:gd name="adj2" fmla="val 17183677"/>
                </a:avLst>
              </a:prstGeom>
              <a:solidFill>
                <a:srgbClr val="1F887E"/>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40"/>
            <p:cNvSpPr txBox="1"/>
            <p:nvPr/>
          </p:nvSpPr>
          <p:spPr>
            <a:xfrm>
              <a:off x="3214513" y="2360618"/>
              <a:ext cx="507900" cy="266100"/>
            </a:xfrm>
            <a:prstGeom prst="rect">
              <a:avLst/>
            </a:prstGeom>
            <a:noFill/>
            <a:ln>
              <a:noFill/>
            </a:ln>
            <a:effectLst>
              <a:outerShdw blurRad="257175" dist="85725" dir="4140000" algn="bl" rotWithShape="0">
                <a:srgbClr val="000000">
                  <a:alpha val="5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188" name="Google Shape;188;p40"/>
            <p:cNvSpPr txBox="1"/>
            <p:nvPr/>
          </p:nvSpPr>
          <p:spPr>
            <a:xfrm>
              <a:off x="4335750" y="3460301"/>
              <a:ext cx="507900" cy="266100"/>
            </a:xfrm>
            <a:prstGeom prst="rect">
              <a:avLst/>
            </a:prstGeom>
            <a:noFill/>
            <a:ln>
              <a:noFill/>
            </a:ln>
            <a:effectLst>
              <a:outerShdw blurRad="257175" dist="85725" dir="4140000" algn="bl" rotWithShape="0">
                <a:srgbClr val="000000">
                  <a:alpha val="5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189" name="Google Shape;189;p40"/>
            <p:cNvSpPr txBox="1"/>
            <p:nvPr/>
          </p:nvSpPr>
          <p:spPr>
            <a:xfrm>
              <a:off x="5419402" y="2360618"/>
              <a:ext cx="507900" cy="266100"/>
            </a:xfrm>
            <a:prstGeom prst="rect">
              <a:avLst/>
            </a:prstGeom>
            <a:noFill/>
            <a:ln>
              <a:noFill/>
            </a:ln>
            <a:effectLst>
              <a:outerShdw blurRad="257175" dist="85725" dir="4140000" algn="bl" rotWithShape="0">
                <a:srgbClr val="000000">
                  <a:alpha val="5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190" name="Google Shape;190;p40"/>
            <p:cNvGrpSpPr/>
            <p:nvPr/>
          </p:nvGrpSpPr>
          <p:grpSpPr>
            <a:xfrm>
              <a:off x="4261689" y="1180926"/>
              <a:ext cx="585001" cy="585530"/>
              <a:chOff x="1967628" y="812211"/>
              <a:chExt cx="588000" cy="588000"/>
            </a:xfrm>
          </p:grpSpPr>
          <p:sp>
            <p:nvSpPr>
              <p:cNvPr id="191" name="Google Shape;191;p40"/>
              <p:cNvSpPr/>
              <p:nvPr/>
            </p:nvSpPr>
            <p:spPr>
              <a:xfrm rot="39023">
                <a:off x="1970909" y="815492"/>
                <a:ext cx="581437" cy="581437"/>
              </a:xfrm>
              <a:prstGeom prst="pie">
                <a:avLst>
                  <a:gd name="adj1" fmla="val 6190354"/>
                  <a:gd name="adj2" fmla="val 14996165"/>
                </a:avLst>
              </a:prstGeom>
              <a:solidFill>
                <a:srgbClr val="155B54"/>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0"/>
              <p:cNvSpPr/>
              <p:nvPr/>
            </p:nvSpPr>
            <p:spPr>
              <a:xfrm rot="10800000">
                <a:off x="1970875" y="815525"/>
                <a:ext cx="581400" cy="581400"/>
              </a:xfrm>
              <a:prstGeom prst="pie">
                <a:avLst>
                  <a:gd name="adj1" fmla="val 4028252"/>
                  <a:gd name="adj2" fmla="val 17183677"/>
                </a:avLst>
              </a:prstGeom>
              <a:solidFill>
                <a:srgbClr val="155B54"/>
              </a:solidFill>
              <a:ln>
                <a:noFill/>
              </a:ln>
              <a:effectLst>
                <a:outerShdw blurRad="257175" dist="85725" dir="4140000" algn="bl" rotWithShape="0">
                  <a:srgbClr val="000000">
                    <a:alpha val="5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40"/>
            <p:cNvSpPr txBox="1"/>
            <p:nvPr/>
          </p:nvSpPr>
          <p:spPr>
            <a:xfrm>
              <a:off x="4335750" y="1254446"/>
              <a:ext cx="507900" cy="266100"/>
            </a:xfrm>
            <a:prstGeom prst="rect">
              <a:avLst/>
            </a:prstGeom>
            <a:noFill/>
            <a:ln>
              <a:noFill/>
            </a:ln>
            <a:effectLst>
              <a:outerShdw blurRad="257175" dist="85725" dir="4140000" algn="bl" rotWithShape="0">
                <a:srgbClr val="000000">
                  <a:alpha val="5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grpSp>
      <p:sp>
        <p:nvSpPr>
          <p:cNvPr id="194" name="Google Shape;194;p40"/>
          <p:cNvSpPr txBox="1"/>
          <p:nvPr/>
        </p:nvSpPr>
        <p:spPr>
          <a:xfrm>
            <a:off x="3510000" y="2319975"/>
            <a:ext cx="2124000" cy="71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Q&amp;A</a:t>
            </a:r>
            <a:endParaRPr sz="1600" b="1"/>
          </a:p>
          <a:p>
            <a:pPr marL="0" lvl="0" indent="0" algn="ctr" rtl="0">
              <a:spcBef>
                <a:spcPts val="0"/>
              </a:spcBef>
              <a:spcAft>
                <a:spcPts val="0"/>
              </a:spcAft>
              <a:buNone/>
            </a:pPr>
            <a:r>
              <a:rPr lang="en" sz="1600" b="1"/>
              <a:t>(5 mins/lab)</a:t>
            </a:r>
            <a:endParaRPr sz="16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8"/>
          <p:cNvSpPr txBox="1"/>
          <p:nvPr/>
        </p:nvSpPr>
        <p:spPr>
          <a:xfrm>
            <a:off x="725400" y="1676400"/>
            <a:ext cx="7693200" cy="876300"/>
          </a:xfrm>
          <a:prstGeom prst="rect">
            <a:avLst/>
          </a:prstGeom>
          <a:noFill/>
          <a:ln>
            <a:noFill/>
          </a:ln>
        </p:spPr>
        <p:txBody>
          <a:bodyPr spcFirstLastPara="1" wrap="square" lIns="0" tIns="45700" rIns="0" bIns="0" anchor="b" anchorCtr="0">
            <a:noAutofit/>
          </a:bodyPr>
          <a:lstStyle/>
          <a:p>
            <a:pPr marL="0" lvl="0" indent="0" algn="ctr" rtl="0">
              <a:spcBef>
                <a:spcPts val="0"/>
              </a:spcBef>
              <a:spcAft>
                <a:spcPts val="0"/>
              </a:spcAft>
              <a:buNone/>
            </a:pPr>
            <a:r>
              <a:rPr lang="en" sz="5400" b="1">
                <a:solidFill>
                  <a:srgbClr val="500000"/>
                </a:solidFill>
                <a:latin typeface="Calibri"/>
                <a:ea typeface="Calibri"/>
                <a:cs typeface="Calibri"/>
                <a:sym typeface="Calibri"/>
              </a:rPr>
              <a:t>Lab II. Data Exploration</a:t>
            </a:r>
            <a:endParaRPr sz="5400" b="1">
              <a:solidFill>
                <a:srgbClr val="500000"/>
              </a:solidFill>
              <a:latin typeface="Calibri"/>
              <a:ea typeface="Calibri"/>
              <a:cs typeface="Calibri"/>
              <a:sym typeface="Calibri"/>
            </a:endParaRPr>
          </a:p>
        </p:txBody>
      </p:sp>
      <p:pic>
        <p:nvPicPr>
          <p:cNvPr id="345" name="Google Shape;345;p58">
            <a:hlinkClick r:id="rId3"/>
          </p:cNvPr>
          <p:cNvPicPr preferRelativeResize="0"/>
          <p:nvPr/>
        </p:nvPicPr>
        <p:blipFill>
          <a:blip r:embed="rId4">
            <a:alphaModFix/>
          </a:blip>
          <a:stretch>
            <a:fillRect/>
          </a:stretch>
        </p:blipFill>
        <p:spPr>
          <a:xfrm>
            <a:off x="4685675" y="3289963"/>
            <a:ext cx="3792476" cy="790100"/>
          </a:xfrm>
          <a:prstGeom prst="rect">
            <a:avLst/>
          </a:prstGeom>
          <a:noFill/>
          <a:ln>
            <a:noFill/>
          </a:ln>
        </p:spPr>
      </p:pic>
      <p:pic>
        <p:nvPicPr>
          <p:cNvPr id="346" name="Google Shape;346;p58">
            <a:hlinkClick r:id="rId5"/>
          </p:cNvPr>
          <p:cNvPicPr preferRelativeResize="0"/>
          <p:nvPr/>
        </p:nvPicPr>
        <p:blipFill>
          <a:blip r:embed="rId6">
            <a:alphaModFix/>
          </a:blip>
          <a:stretch>
            <a:fillRect/>
          </a:stretch>
        </p:blipFill>
        <p:spPr>
          <a:xfrm>
            <a:off x="665853" y="3246850"/>
            <a:ext cx="3653497" cy="876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9"/>
          <p:cNvSpPr txBox="1"/>
          <p:nvPr/>
        </p:nvSpPr>
        <p:spPr>
          <a:xfrm>
            <a:off x="549150" y="373300"/>
            <a:ext cx="8045700" cy="454800"/>
          </a:xfrm>
          <a:prstGeom prst="rect">
            <a:avLst/>
          </a:prstGeom>
          <a:noFill/>
          <a:ln>
            <a:noFill/>
          </a:ln>
        </p:spPr>
        <p:txBody>
          <a:bodyPr spcFirstLastPara="1" wrap="square" lIns="0" tIns="45700" rIns="0" bIns="0" anchor="b" anchorCtr="0">
            <a:noAutofit/>
          </a:bodyPr>
          <a:lstStyle/>
          <a:p>
            <a:pPr marL="0" lvl="0" indent="0" algn="l" rtl="0">
              <a:spcBef>
                <a:spcPts val="0"/>
              </a:spcBef>
              <a:spcAft>
                <a:spcPts val="0"/>
              </a:spcAft>
              <a:buNone/>
            </a:pPr>
            <a:endParaRPr sz="3200" b="1">
              <a:solidFill>
                <a:srgbClr val="500000"/>
              </a:solidFill>
              <a:latin typeface="Calibri"/>
              <a:ea typeface="Calibri"/>
              <a:cs typeface="Calibri"/>
              <a:sym typeface="Calibri"/>
            </a:endParaRPr>
          </a:p>
        </p:txBody>
      </p:sp>
      <p:pic>
        <p:nvPicPr>
          <p:cNvPr id="352" name="Google Shape;352;p59"/>
          <p:cNvPicPr preferRelativeResize="0"/>
          <p:nvPr/>
        </p:nvPicPr>
        <p:blipFill rotWithShape="1">
          <a:blip r:embed="rId3">
            <a:alphaModFix/>
          </a:blip>
          <a:srcRect l="59997" t="8849" r="10807" b="12970"/>
          <a:stretch/>
        </p:blipFill>
        <p:spPr>
          <a:xfrm>
            <a:off x="5200950" y="595323"/>
            <a:ext cx="3665053" cy="4108554"/>
          </a:xfrm>
          <a:prstGeom prst="rect">
            <a:avLst/>
          </a:prstGeom>
          <a:noFill/>
          <a:ln>
            <a:noFill/>
          </a:ln>
        </p:spPr>
      </p:pic>
      <p:sp>
        <p:nvSpPr>
          <p:cNvPr id="353" name="Google Shape;353;p59"/>
          <p:cNvSpPr txBox="1"/>
          <p:nvPr/>
        </p:nvSpPr>
        <p:spPr>
          <a:xfrm>
            <a:off x="5454999" y="4703875"/>
            <a:ext cx="3411000" cy="377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000" b="0" i="0" u="none" strike="noStrike" cap="none">
                <a:solidFill>
                  <a:srgbClr val="000000"/>
                </a:solidFill>
                <a:latin typeface="Arial"/>
                <a:ea typeface="Arial"/>
                <a:cs typeface="Arial"/>
                <a:sym typeface="Arial"/>
              </a:rPr>
              <a:t>Credit:</a:t>
            </a:r>
            <a:r>
              <a:rPr lang="en" sz="1000"/>
              <a:t> Jeff Leek - The Elements of Data Analytic Style</a:t>
            </a:r>
            <a:endParaRPr sz="1200"/>
          </a:p>
          <a:p>
            <a:pPr marL="0" marR="0" lvl="0" indent="0" algn="ctr" rtl="0">
              <a:lnSpc>
                <a:spcPct val="100000"/>
              </a:lnSpc>
              <a:spcBef>
                <a:spcPts val="0"/>
              </a:spcBef>
              <a:spcAft>
                <a:spcPts val="0"/>
              </a:spcAft>
              <a:buClr>
                <a:srgbClr val="000000"/>
              </a:buClr>
              <a:buSzPts val="1200"/>
              <a:buFont typeface="Arial"/>
              <a:buNone/>
            </a:pPr>
            <a:endParaRPr sz="1200"/>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54" name="Google Shape;354;p59"/>
          <p:cNvSpPr txBox="1"/>
          <p:nvPr/>
        </p:nvSpPr>
        <p:spPr>
          <a:xfrm>
            <a:off x="320550" y="715250"/>
            <a:ext cx="4880400" cy="43041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1500"/>
              </a:spcBef>
              <a:spcAft>
                <a:spcPts val="0"/>
              </a:spcAft>
              <a:buSzPts val="1600"/>
              <a:buChar char="●"/>
            </a:pPr>
            <a:r>
              <a:rPr lang="en" sz="1600" b="1">
                <a:highlight>
                  <a:srgbClr val="FFFFFF"/>
                </a:highlight>
              </a:rPr>
              <a:t>Descriptive</a:t>
            </a:r>
            <a:r>
              <a:rPr lang="en" sz="1600">
                <a:highlight>
                  <a:srgbClr val="FFFFFF"/>
                </a:highlight>
              </a:rPr>
              <a:t> (summaries, e.g., census)</a:t>
            </a:r>
            <a:endParaRPr sz="1600">
              <a:highlight>
                <a:srgbClr val="FFFFFF"/>
              </a:highlight>
            </a:endParaRPr>
          </a:p>
          <a:p>
            <a:pPr marL="457200" lvl="0" indent="-330200" algn="l" rtl="0">
              <a:lnSpc>
                <a:spcPct val="150000"/>
              </a:lnSpc>
              <a:spcBef>
                <a:spcPts val="0"/>
              </a:spcBef>
              <a:spcAft>
                <a:spcPts val="0"/>
              </a:spcAft>
              <a:buSzPts val="1600"/>
              <a:buChar char="●"/>
            </a:pPr>
            <a:r>
              <a:rPr lang="en" sz="1600" b="1">
                <a:highlight>
                  <a:srgbClr val="FFFFFF"/>
                </a:highlight>
              </a:rPr>
              <a:t>Exploratory</a:t>
            </a:r>
            <a:r>
              <a:rPr lang="en" sz="1600">
                <a:highlight>
                  <a:srgbClr val="FFFFFF"/>
                </a:highlight>
              </a:rPr>
              <a:t> (search for unknowns, e.g., SETI@home, Einstein@home)</a:t>
            </a:r>
            <a:endParaRPr sz="1600">
              <a:highlight>
                <a:srgbClr val="FFFFFF"/>
              </a:highlight>
            </a:endParaRPr>
          </a:p>
          <a:p>
            <a:pPr marL="457200" lvl="0" indent="-330200" algn="l" rtl="0">
              <a:lnSpc>
                <a:spcPct val="150000"/>
              </a:lnSpc>
              <a:spcBef>
                <a:spcPts val="0"/>
              </a:spcBef>
              <a:spcAft>
                <a:spcPts val="0"/>
              </a:spcAft>
              <a:buSzPts val="1600"/>
              <a:buChar char="●"/>
            </a:pPr>
            <a:r>
              <a:rPr lang="en" sz="1600" b="1">
                <a:highlight>
                  <a:srgbClr val="FFFFFF"/>
                </a:highlight>
              </a:rPr>
              <a:t>Inferential</a:t>
            </a:r>
            <a:r>
              <a:rPr lang="en" sz="1600">
                <a:highlight>
                  <a:srgbClr val="FFFFFF"/>
                </a:highlight>
              </a:rPr>
              <a:t> (find correlations, e.g.,  many social studies)</a:t>
            </a:r>
            <a:endParaRPr sz="1600">
              <a:highlight>
                <a:srgbClr val="FFFFFF"/>
              </a:highlight>
            </a:endParaRPr>
          </a:p>
          <a:p>
            <a:pPr marL="457200" lvl="0" indent="-330200" algn="l" rtl="0">
              <a:lnSpc>
                <a:spcPct val="150000"/>
              </a:lnSpc>
              <a:spcBef>
                <a:spcPts val="0"/>
              </a:spcBef>
              <a:spcAft>
                <a:spcPts val="0"/>
              </a:spcAft>
              <a:buSzPts val="1600"/>
              <a:buChar char="●"/>
            </a:pPr>
            <a:r>
              <a:rPr lang="en" sz="1600" b="1">
                <a:highlight>
                  <a:srgbClr val="FFFFFF"/>
                </a:highlight>
              </a:rPr>
              <a:t>Predictive</a:t>
            </a:r>
            <a:r>
              <a:rPr lang="en" sz="1600">
                <a:highlight>
                  <a:srgbClr val="FFFFFF"/>
                </a:highlight>
              </a:rPr>
              <a:t> (make predictions, e.g., Face ID, Echo, Siri)</a:t>
            </a:r>
            <a:endParaRPr sz="1600">
              <a:highlight>
                <a:srgbClr val="FFFFFF"/>
              </a:highlight>
            </a:endParaRPr>
          </a:p>
          <a:p>
            <a:pPr marL="457200" lvl="0" indent="-330200" algn="l" rtl="0">
              <a:lnSpc>
                <a:spcPct val="150000"/>
              </a:lnSpc>
              <a:spcBef>
                <a:spcPts val="0"/>
              </a:spcBef>
              <a:spcAft>
                <a:spcPts val="0"/>
              </a:spcAft>
              <a:buSzPts val="1600"/>
              <a:buChar char="●"/>
            </a:pPr>
            <a:r>
              <a:rPr lang="en" sz="1600" b="1">
                <a:highlight>
                  <a:srgbClr val="FFFFFF"/>
                </a:highlight>
              </a:rPr>
              <a:t>Causal</a:t>
            </a:r>
            <a:r>
              <a:rPr lang="en" sz="1600">
                <a:highlight>
                  <a:srgbClr val="FFFFFF"/>
                </a:highlight>
              </a:rPr>
              <a:t> (explore causation, e.g., smoking versus lung cancer)</a:t>
            </a:r>
            <a:endParaRPr sz="1600">
              <a:highlight>
                <a:srgbClr val="FFFFFF"/>
              </a:highlight>
            </a:endParaRPr>
          </a:p>
          <a:p>
            <a:pPr marL="457200" lvl="0" indent="-330200" algn="l" rtl="0">
              <a:lnSpc>
                <a:spcPct val="150000"/>
              </a:lnSpc>
              <a:spcBef>
                <a:spcPts val="0"/>
              </a:spcBef>
              <a:spcAft>
                <a:spcPts val="0"/>
              </a:spcAft>
              <a:buSzPts val="1600"/>
              <a:buChar char="●"/>
            </a:pPr>
            <a:r>
              <a:rPr lang="en" sz="1600" b="1">
                <a:highlight>
                  <a:srgbClr val="FFFFFF"/>
                </a:highlight>
              </a:rPr>
              <a:t>Mechanistic</a:t>
            </a:r>
            <a:r>
              <a:rPr lang="en" sz="1600">
                <a:highlight>
                  <a:srgbClr val="FFFFFF"/>
                </a:highlight>
              </a:rPr>
              <a:t> (determine governing principles, e.g., </a:t>
            </a:r>
            <a:r>
              <a:rPr lang="en" sz="1600">
                <a:highlight>
                  <a:schemeClr val="lt1"/>
                </a:highlight>
              </a:rPr>
              <a:t>experimental science</a:t>
            </a:r>
            <a:r>
              <a:rPr lang="en" sz="1600">
                <a:highlight>
                  <a:srgbClr val="FFFFFF"/>
                </a:highlight>
              </a:rPr>
              <a:t>)</a:t>
            </a:r>
            <a:endParaRPr sz="1600">
              <a:highlight>
                <a:srgbClr val="FFFFFF"/>
              </a:highlight>
            </a:endParaRPr>
          </a:p>
        </p:txBody>
      </p:sp>
      <p:sp>
        <p:nvSpPr>
          <p:cNvPr id="355" name="Google Shape;355;p59"/>
          <p:cNvSpPr txBox="1"/>
          <p:nvPr/>
        </p:nvSpPr>
        <p:spPr>
          <a:xfrm>
            <a:off x="320550" y="220900"/>
            <a:ext cx="8045700" cy="454800"/>
          </a:xfrm>
          <a:prstGeom prst="rect">
            <a:avLst/>
          </a:prstGeom>
          <a:noFill/>
          <a:ln>
            <a:noFill/>
          </a:ln>
        </p:spPr>
        <p:txBody>
          <a:bodyPr spcFirstLastPara="1" wrap="square" lIns="0" tIns="45700" rIns="0" bIns="0" anchor="b" anchorCtr="0">
            <a:noAutofit/>
          </a:bodyPr>
          <a:lstStyle/>
          <a:p>
            <a:pPr marL="0" lvl="0" indent="0" algn="l" rtl="0">
              <a:spcBef>
                <a:spcPts val="0"/>
              </a:spcBef>
              <a:spcAft>
                <a:spcPts val="0"/>
              </a:spcAft>
              <a:buNone/>
            </a:pPr>
            <a:r>
              <a:rPr lang="en" sz="3200" b="1">
                <a:solidFill>
                  <a:srgbClr val="500000"/>
                </a:solidFill>
                <a:latin typeface="Calibri"/>
                <a:ea typeface="Calibri"/>
                <a:cs typeface="Calibri"/>
                <a:sym typeface="Calibri"/>
              </a:rPr>
              <a:t>Types of Data Science Problems</a:t>
            </a:r>
            <a:endParaRPr sz="3200" b="1">
              <a:solidFill>
                <a:srgbClr val="5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0"/>
          <p:cNvSpPr txBox="1"/>
          <p:nvPr/>
        </p:nvSpPr>
        <p:spPr>
          <a:xfrm>
            <a:off x="318100" y="267650"/>
            <a:ext cx="5151600" cy="454800"/>
          </a:xfrm>
          <a:prstGeom prst="rect">
            <a:avLst/>
          </a:prstGeom>
          <a:noFill/>
          <a:ln>
            <a:noFill/>
          </a:ln>
        </p:spPr>
        <p:txBody>
          <a:bodyPr spcFirstLastPara="1" wrap="square" lIns="0" tIns="45700" rIns="0" bIns="0" anchor="b" anchorCtr="0">
            <a:noAutofit/>
          </a:bodyPr>
          <a:lstStyle/>
          <a:p>
            <a:pPr marL="0" lvl="0" indent="0" algn="l" rtl="0">
              <a:spcBef>
                <a:spcPts val="0"/>
              </a:spcBef>
              <a:spcAft>
                <a:spcPts val="0"/>
              </a:spcAft>
              <a:buNone/>
            </a:pPr>
            <a:r>
              <a:rPr lang="en" sz="3200" b="1">
                <a:solidFill>
                  <a:srgbClr val="500000"/>
                </a:solidFill>
                <a:latin typeface="Calibri"/>
                <a:ea typeface="Calibri"/>
                <a:cs typeface="Calibri"/>
                <a:sym typeface="Calibri"/>
              </a:rPr>
              <a:t>Matplotlib Cheat Sheet</a:t>
            </a:r>
            <a:endParaRPr sz="3200" b="1">
              <a:solidFill>
                <a:srgbClr val="500000"/>
              </a:solidFill>
              <a:latin typeface="Calibri"/>
              <a:ea typeface="Calibri"/>
              <a:cs typeface="Calibri"/>
              <a:sym typeface="Calibri"/>
            </a:endParaRPr>
          </a:p>
        </p:txBody>
      </p:sp>
      <p:sp>
        <p:nvSpPr>
          <p:cNvPr id="361" name="Google Shape;361;p60"/>
          <p:cNvSpPr txBox="1"/>
          <p:nvPr/>
        </p:nvSpPr>
        <p:spPr>
          <a:xfrm>
            <a:off x="678125" y="4704200"/>
            <a:ext cx="7446600" cy="29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070A0"/>
                </a:solidFill>
              </a:rPr>
              <a:t>https://s3.amazonaws.com/assets.datacamp.com/blog_assets/Python_Matplotlib_Cheat_Sheet.pdf</a:t>
            </a:r>
            <a:endParaRPr sz="1200" b="1" dirty="0">
              <a:solidFill>
                <a:srgbClr val="4070A0"/>
              </a:solidFill>
            </a:endParaRPr>
          </a:p>
        </p:txBody>
      </p:sp>
      <p:pic>
        <p:nvPicPr>
          <p:cNvPr id="362" name="Google Shape;362;p60"/>
          <p:cNvPicPr preferRelativeResize="0"/>
          <p:nvPr/>
        </p:nvPicPr>
        <p:blipFill rotWithShape="1">
          <a:blip r:embed="rId3">
            <a:alphaModFix/>
          </a:blip>
          <a:srcRect l="31769" t="5150" r="31852" b="1031"/>
          <a:stretch/>
        </p:blipFill>
        <p:spPr>
          <a:xfrm>
            <a:off x="1672050" y="844025"/>
            <a:ext cx="5458742" cy="3860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1"/>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lvl="0" indent="0" algn="l" rtl="0">
              <a:spcBef>
                <a:spcPts val="0"/>
              </a:spcBef>
              <a:spcAft>
                <a:spcPts val="0"/>
              </a:spcAft>
              <a:buNone/>
            </a:pPr>
            <a:r>
              <a:rPr lang="en" sz="3200" b="1">
                <a:solidFill>
                  <a:srgbClr val="500000"/>
                </a:solidFill>
                <a:latin typeface="Calibri"/>
                <a:ea typeface="Calibri"/>
                <a:cs typeface="Calibri"/>
                <a:sym typeface="Calibri"/>
              </a:rPr>
              <a:t>Key Plotting Concepts in Matplotlib</a:t>
            </a:r>
            <a:endParaRPr sz="3200" b="1">
              <a:solidFill>
                <a:srgbClr val="500000"/>
              </a:solidFill>
              <a:latin typeface="Calibri"/>
              <a:ea typeface="Calibri"/>
              <a:cs typeface="Calibri"/>
              <a:sym typeface="Calibri"/>
            </a:endParaRPr>
          </a:p>
        </p:txBody>
      </p:sp>
      <p:sp>
        <p:nvSpPr>
          <p:cNvPr id="368" name="Google Shape;368;p61"/>
          <p:cNvSpPr txBox="1"/>
          <p:nvPr/>
        </p:nvSpPr>
        <p:spPr>
          <a:xfrm>
            <a:off x="49100" y="950400"/>
            <a:ext cx="5071200" cy="3817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b="1"/>
              <a:t>Matplotlib: Figure</a:t>
            </a:r>
            <a:endParaRPr/>
          </a:p>
          <a:p>
            <a:pPr marL="457200" lvl="0" indent="0" algn="l" rtl="0">
              <a:lnSpc>
                <a:spcPct val="115000"/>
              </a:lnSpc>
              <a:spcBef>
                <a:spcPts val="0"/>
              </a:spcBef>
              <a:spcAft>
                <a:spcPts val="0"/>
              </a:spcAft>
              <a:buNone/>
            </a:pPr>
            <a:r>
              <a:rPr lang="en"/>
              <a:t>Figure is the object that keeps the whole image output. Adjustable parameters include:</a:t>
            </a:r>
            <a:endParaRPr/>
          </a:p>
          <a:p>
            <a:pPr marL="914400" lvl="0" indent="-317500" algn="l" rtl="0">
              <a:lnSpc>
                <a:spcPct val="115000"/>
              </a:lnSpc>
              <a:spcBef>
                <a:spcPts val="0"/>
              </a:spcBef>
              <a:spcAft>
                <a:spcPts val="0"/>
              </a:spcAft>
              <a:buSzPts val="1400"/>
              <a:buAutoNum type="arabicPeriod"/>
            </a:pPr>
            <a:r>
              <a:rPr lang="en"/>
              <a:t>Image size (set_size_inches())</a:t>
            </a:r>
            <a:endParaRPr/>
          </a:p>
          <a:p>
            <a:pPr marL="914400" lvl="0" indent="-317500" algn="l" rtl="0">
              <a:lnSpc>
                <a:spcPct val="115000"/>
              </a:lnSpc>
              <a:spcBef>
                <a:spcPts val="0"/>
              </a:spcBef>
              <a:spcAft>
                <a:spcPts val="0"/>
              </a:spcAft>
              <a:buSzPts val="1400"/>
              <a:buAutoNum type="arabicPeriod"/>
            </a:pPr>
            <a:r>
              <a:rPr lang="en"/>
              <a:t>Whether to use tight_layout (set_tight_layout())</a:t>
            </a:r>
            <a:endParaRPr/>
          </a:p>
          <a:p>
            <a:pPr marL="182880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b="1"/>
              <a:t>Matplotlib: Axes</a:t>
            </a:r>
            <a:endParaRPr/>
          </a:p>
          <a:p>
            <a:pPr marL="457200" lvl="0" indent="0" algn="l" rtl="0">
              <a:lnSpc>
                <a:spcPct val="115000"/>
              </a:lnSpc>
              <a:spcBef>
                <a:spcPts val="0"/>
              </a:spcBef>
              <a:spcAft>
                <a:spcPts val="0"/>
              </a:spcAft>
              <a:buNone/>
            </a:pPr>
            <a:r>
              <a:rPr lang="en"/>
              <a:t>Axes object represents the pair of axis that contain a single plot (x-axis and y-axis). The Axes object also has more adjustable parameters:</a:t>
            </a:r>
            <a:endParaRPr/>
          </a:p>
          <a:p>
            <a:pPr marL="914400" lvl="0" indent="-317500" algn="l" rtl="0">
              <a:lnSpc>
                <a:spcPct val="115000"/>
              </a:lnSpc>
              <a:spcBef>
                <a:spcPts val="0"/>
              </a:spcBef>
              <a:spcAft>
                <a:spcPts val="0"/>
              </a:spcAft>
              <a:buSzPts val="1400"/>
              <a:buAutoNum type="arabicPeriod"/>
            </a:pPr>
            <a:r>
              <a:rPr lang="en"/>
              <a:t>The plot frame (set_frame_on() or set_frame_off())</a:t>
            </a:r>
            <a:endParaRPr/>
          </a:p>
          <a:p>
            <a:pPr marL="914400" lvl="0" indent="-317500" algn="l" rtl="0">
              <a:lnSpc>
                <a:spcPct val="115000"/>
              </a:lnSpc>
              <a:spcBef>
                <a:spcPts val="0"/>
              </a:spcBef>
              <a:spcAft>
                <a:spcPts val="0"/>
              </a:spcAft>
              <a:buSzPts val="1400"/>
              <a:buAutoNum type="arabicPeriod"/>
            </a:pPr>
            <a:r>
              <a:rPr lang="en"/>
              <a:t>X-axis and Y-axis limits (set_xlim() and set_ylim())</a:t>
            </a:r>
            <a:endParaRPr/>
          </a:p>
          <a:p>
            <a:pPr marL="914400" lvl="0" indent="-317500" algn="l" rtl="0">
              <a:lnSpc>
                <a:spcPct val="115000"/>
              </a:lnSpc>
              <a:spcBef>
                <a:spcPts val="0"/>
              </a:spcBef>
              <a:spcAft>
                <a:spcPts val="0"/>
              </a:spcAft>
              <a:buSzPts val="1400"/>
              <a:buAutoNum type="arabicPeriod"/>
            </a:pPr>
            <a:r>
              <a:rPr lang="en"/>
              <a:t>X-axis and Y-axis Labels (set_xlabel() and set_ylabel())</a:t>
            </a:r>
            <a:endParaRPr/>
          </a:p>
          <a:p>
            <a:pPr marL="914400" lvl="0" indent="-317500" algn="l" rtl="0">
              <a:lnSpc>
                <a:spcPct val="115000"/>
              </a:lnSpc>
              <a:spcBef>
                <a:spcPts val="0"/>
              </a:spcBef>
              <a:spcAft>
                <a:spcPts val="0"/>
              </a:spcAft>
              <a:buSzPts val="1400"/>
              <a:buAutoNum type="arabicPeriod"/>
            </a:pPr>
            <a:r>
              <a:rPr lang="en"/>
              <a:t>The plot title (set_title())</a:t>
            </a:r>
            <a:endParaRPr b="1"/>
          </a:p>
        </p:txBody>
      </p:sp>
      <p:sp>
        <p:nvSpPr>
          <p:cNvPr id="369" name="Google Shape;369;p61"/>
          <p:cNvSpPr txBox="1"/>
          <p:nvPr/>
        </p:nvSpPr>
        <p:spPr>
          <a:xfrm>
            <a:off x="5683563" y="4774000"/>
            <a:ext cx="2858400" cy="232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a:t>(</a:t>
            </a:r>
            <a:r>
              <a:rPr lang="en" sz="1100" b="0" i="0" u="none" strike="noStrike" cap="none">
                <a:solidFill>
                  <a:srgbClr val="000000"/>
                </a:solidFill>
                <a:latin typeface="Arial"/>
                <a:ea typeface="Arial"/>
                <a:cs typeface="Arial"/>
                <a:sym typeface="Arial"/>
              </a:rPr>
              <a:t>Credit:</a:t>
            </a:r>
            <a:r>
              <a:rPr lang="en" sz="1100"/>
              <a:t> matplotlib.org)</a:t>
            </a:r>
            <a:endParaRPr sz="1100" b="0" i="0" u="none" strike="noStrike" cap="none">
              <a:solidFill>
                <a:srgbClr val="000000"/>
              </a:solidFill>
              <a:latin typeface="Arial"/>
              <a:ea typeface="Arial"/>
              <a:cs typeface="Arial"/>
              <a:sym typeface="Arial"/>
            </a:endParaRPr>
          </a:p>
        </p:txBody>
      </p:sp>
      <p:pic>
        <p:nvPicPr>
          <p:cNvPr id="370" name="Google Shape;370;p61"/>
          <p:cNvPicPr preferRelativeResize="0"/>
          <p:nvPr/>
        </p:nvPicPr>
        <p:blipFill rotWithShape="1">
          <a:blip r:embed="rId3">
            <a:alphaModFix/>
          </a:blip>
          <a:srcRect t="5820" r="7766"/>
          <a:stretch/>
        </p:blipFill>
        <p:spPr>
          <a:xfrm>
            <a:off x="5170950" y="774050"/>
            <a:ext cx="3883626" cy="396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2"/>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lvl="0" indent="0" algn="l" rtl="0">
              <a:spcBef>
                <a:spcPts val="0"/>
              </a:spcBef>
              <a:spcAft>
                <a:spcPts val="0"/>
              </a:spcAft>
              <a:buNone/>
            </a:pPr>
            <a:r>
              <a:rPr lang="en" sz="3200" b="1">
                <a:solidFill>
                  <a:srgbClr val="500000"/>
                </a:solidFill>
                <a:latin typeface="Calibri"/>
                <a:ea typeface="Calibri"/>
                <a:cs typeface="Calibri"/>
                <a:sym typeface="Calibri"/>
              </a:rPr>
              <a:t>Data Structures</a:t>
            </a:r>
            <a:endParaRPr sz="3200" b="1">
              <a:solidFill>
                <a:srgbClr val="500000"/>
              </a:solidFill>
              <a:latin typeface="Calibri"/>
              <a:ea typeface="Calibri"/>
              <a:cs typeface="Calibri"/>
              <a:sym typeface="Calibri"/>
            </a:endParaRPr>
          </a:p>
        </p:txBody>
      </p:sp>
      <p:sp>
        <p:nvSpPr>
          <p:cNvPr id="376" name="Google Shape;376;p62"/>
          <p:cNvSpPr txBox="1"/>
          <p:nvPr/>
        </p:nvSpPr>
        <p:spPr>
          <a:xfrm>
            <a:off x="478450" y="1014050"/>
            <a:ext cx="8121900" cy="3488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200" b="1"/>
              <a:t>Pandas</a:t>
            </a:r>
            <a:r>
              <a:rPr lang="en" sz="2200"/>
              <a:t> has two data structures that are descriptive and optimized for data with different dimensions.</a:t>
            </a:r>
            <a:endParaRPr sz="2200"/>
          </a:p>
          <a:p>
            <a:pPr marL="457200" lvl="0" indent="-368300" algn="l" rtl="0">
              <a:lnSpc>
                <a:spcPct val="150000"/>
              </a:lnSpc>
              <a:spcBef>
                <a:spcPts val="0"/>
              </a:spcBef>
              <a:spcAft>
                <a:spcPts val="0"/>
              </a:spcAft>
              <a:buSzPts val="2200"/>
              <a:buChar char="●"/>
            </a:pPr>
            <a:r>
              <a:rPr lang="en" sz="2200" b="1"/>
              <a:t>Series:</a:t>
            </a:r>
            <a:r>
              <a:rPr lang="en" sz="2200"/>
              <a:t> 1D labeled homogeneously-typed array</a:t>
            </a:r>
            <a:endParaRPr sz="2200"/>
          </a:p>
          <a:p>
            <a:pPr marL="457200" lvl="0" indent="-368300" algn="l" rtl="0">
              <a:lnSpc>
                <a:spcPct val="150000"/>
              </a:lnSpc>
              <a:spcBef>
                <a:spcPts val="0"/>
              </a:spcBef>
              <a:spcAft>
                <a:spcPts val="0"/>
              </a:spcAft>
              <a:buSzPts val="2200"/>
              <a:buChar char="●"/>
            </a:pPr>
            <a:r>
              <a:rPr lang="en" sz="2200" b="1"/>
              <a:t>DataFrame:</a:t>
            </a:r>
            <a:r>
              <a:rPr lang="en" sz="2200"/>
              <a:t> General 2D labeled, size-mutable tabular structure with potentially heterogeneously-typed columns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3"/>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lvl="0" indent="0" algn="l" rtl="0">
              <a:spcBef>
                <a:spcPts val="0"/>
              </a:spcBef>
              <a:spcAft>
                <a:spcPts val="0"/>
              </a:spcAft>
              <a:buNone/>
            </a:pPr>
            <a:r>
              <a:rPr lang="en" sz="3200" b="1">
                <a:solidFill>
                  <a:srgbClr val="500000"/>
                </a:solidFill>
                <a:latin typeface="Calibri"/>
                <a:ea typeface="Calibri"/>
                <a:cs typeface="Calibri"/>
                <a:sym typeface="Calibri"/>
              </a:rPr>
              <a:t>Series in pandas</a:t>
            </a:r>
            <a:endParaRPr sz="3200" b="1">
              <a:solidFill>
                <a:srgbClr val="500000"/>
              </a:solidFill>
              <a:latin typeface="Calibri"/>
              <a:ea typeface="Calibri"/>
              <a:cs typeface="Calibri"/>
              <a:sym typeface="Calibri"/>
            </a:endParaRPr>
          </a:p>
        </p:txBody>
      </p:sp>
      <p:sp>
        <p:nvSpPr>
          <p:cNvPr id="382" name="Google Shape;382;p63"/>
          <p:cNvSpPr txBox="1"/>
          <p:nvPr/>
        </p:nvSpPr>
        <p:spPr>
          <a:xfrm>
            <a:off x="783250" y="2248150"/>
            <a:ext cx="4058700" cy="2395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C65D09"/>
                </a:solidFill>
                <a:highlight>
                  <a:srgbClr val="FAFAFA"/>
                </a:highlight>
              </a:rPr>
              <a:t>In [3]: </a:t>
            </a:r>
            <a:r>
              <a:rPr lang="en">
                <a:solidFill>
                  <a:srgbClr val="222222"/>
                </a:solidFill>
                <a:highlight>
                  <a:srgbClr val="FAFAFA"/>
                </a:highlight>
              </a:rPr>
              <a:t>s </a:t>
            </a:r>
            <a:r>
              <a:rPr lang="en">
                <a:solidFill>
                  <a:srgbClr val="666666"/>
                </a:solidFill>
                <a:highlight>
                  <a:srgbClr val="FAFAFA"/>
                </a:highlight>
              </a:rPr>
              <a:t>=</a:t>
            </a:r>
            <a:r>
              <a:rPr lang="en">
                <a:solidFill>
                  <a:srgbClr val="222222"/>
                </a:solidFill>
                <a:highlight>
                  <a:srgbClr val="FAFAFA"/>
                </a:highlight>
              </a:rPr>
              <a:t> pd</a:t>
            </a:r>
            <a:r>
              <a:rPr lang="en">
                <a:solidFill>
                  <a:srgbClr val="666666"/>
                </a:solidFill>
                <a:highlight>
                  <a:srgbClr val="FAFAFA"/>
                </a:highlight>
              </a:rPr>
              <a:t>.</a:t>
            </a:r>
            <a:r>
              <a:rPr lang="en">
                <a:solidFill>
                  <a:srgbClr val="222222"/>
                </a:solidFill>
                <a:highlight>
                  <a:srgbClr val="FAFAFA"/>
                </a:highlight>
              </a:rPr>
              <a:t>Series(np</a:t>
            </a:r>
            <a:r>
              <a:rPr lang="en">
                <a:solidFill>
                  <a:srgbClr val="666666"/>
                </a:solidFill>
                <a:highlight>
                  <a:srgbClr val="FAFAFA"/>
                </a:highlight>
              </a:rPr>
              <a:t>.</a:t>
            </a:r>
            <a:r>
              <a:rPr lang="en">
                <a:solidFill>
                  <a:srgbClr val="222222"/>
                </a:solidFill>
                <a:highlight>
                  <a:srgbClr val="FAFAFA"/>
                </a:highlight>
              </a:rPr>
              <a:t>random</a:t>
            </a:r>
            <a:r>
              <a:rPr lang="en">
                <a:solidFill>
                  <a:srgbClr val="666666"/>
                </a:solidFill>
                <a:highlight>
                  <a:srgbClr val="FAFAFA"/>
                </a:highlight>
              </a:rPr>
              <a:t>.</a:t>
            </a:r>
            <a:r>
              <a:rPr lang="en">
                <a:solidFill>
                  <a:srgbClr val="222222"/>
                </a:solidFill>
                <a:highlight>
                  <a:srgbClr val="FAFAFA"/>
                </a:highlight>
              </a:rPr>
              <a:t>randn(</a:t>
            </a:r>
            <a:r>
              <a:rPr lang="en">
                <a:solidFill>
                  <a:srgbClr val="208050"/>
                </a:solidFill>
                <a:highlight>
                  <a:srgbClr val="FAFAFA"/>
                </a:highlight>
              </a:rPr>
              <a:t>5</a:t>
            </a:r>
            <a:r>
              <a:rPr lang="en">
                <a:solidFill>
                  <a:srgbClr val="222222"/>
                </a:solidFill>
                <a:highlight>
                  <a:srgbClr val="FAFAFA"/>
                </a:highlight>
              </a:rPr>
              <a:t>), </a:t>
            </a:r>
            <a:endParaRPr>
              <a:solidFill>
                <a:srgbClr val="222222"/>
              </a:solidFill>
              <a:highlight>
                <a:srgbClr val="FAFAFA"/>
              </a:highlight>
            </a:endParaRPr>
          </a:p>
          <a:p>
            <a:pPr marL="0" lvl="0" indent="457200" algn="l" rtl="0">
              <a:lnSpc>
                <a:spcPct val="150000"/>
              </a:lnSpc>
              <a:spcBef>
                <a:spcPts val="0"/>
              </a:spcBef>
              <a:spcAft>
                <a:spcPts val="0"/>
              </a:spcAft>
              <a:buNone/>
            </a:pPr>
            <a:r>
              <a:rPr lang="en">
                <a:solidFill>
                  <a:srgbClr val="222222"/>
                </a:solidFill>
                <a:highlight>
                  <a:srgbClr val="FAFAFA"/>
                </a:highlight>
              </a:rPr>
              <a:t>        index</a:t>
            </a:r>
            <a:r>
              <a:rPr lang="en">
                <a:solidFill>
                  <a:srgbClr val="666666"/>
                </a:solidFill>
                <a:highlight>
                  <a:srgbClr val="FAFAFA"/>
                </a:highlight>
              </a:rPr>
              <a:t>=</a:t>
            </a:r>
            <a:r>
              <a:rPr lang="en">
                <a:solidFill>
                  <a:srgbClr val="222222"/>
                </a:solidFill>
                <a:highlight>
                  <a:srgbClr val="FAFAFA"/>
                </a:highlight>
              </a:rPr>
              <a:t>[</a:t>
            </a:r>
            <a:r>
              <a:rPr lang="en">
                <a:solidFill>
                  <a:srgbClr val="4070A0"/>
                </a:solidFill>
                <a:highlight>
                  <a:srgbClr val="FAFAFA"/>
                </a:highlight>
              </a:rPr>
              <a:t>'a'</a:t>
            </a:r>
            <a:r>
              <a:rPr lang="en">
                <a:solidFill>
                  <a:srgbClr val="222222"/>
                </a:solidFill>
                <a:highlight>
                  <a:srgbClr val="FAFAFA"/>
                </a:highlight>
              </a:rPr>
              <a:t>, </a:t>
            </a:r>
            <a:r>
              <a:rPr lang="en">
                <a:solidFill>
                  <a:srgbClr val="4070A0"/>
                </a:solidFill>
                <a:highlight>
                  <a:srgbClr val="FAFAFA"/>
                </a:highlight>
              </a:rPr>
              <a:t>'b'</a:t>
            </a:r>
            <a:r>
              <a:rPr lang="en">
                <a:solidFill>
                  <a:srgbClr val="222222"/>
                </a:solidFill>
                <a:highlight>
                  <a:srgbClr val="FAFAFA"/>
                </a:highlight>
              </a:rPr>
              <a:t>, </a:t>
            </a:r>
            <a:r>
              <a:rPr lang="en">
                <a:solidFill>
                  <a:srgbClr val="4070A0"/>
                </a:solidFill>
                <a:highlight>
                  <a:srgbClr val="FAFAFA"/>
                </a:highlight>
              </a:rPr>
              <a:t>'c'</a:t>
            </a:r>
            <a:r>
              <a:rPr lang="en">
                <a:solidFill>
                  <a:srgbClr val="222222"/>
                </a:solidFill>
                <a:highlight>
                  <a:srgbClr val="FAFAFA"/>
                </a:highlight>
              </a:rPr>
              <a:t>, </a:t>
            </a:r>
            <a:r>
              <a:rPr lang="en">
                <a:solidFill>
                  <a:srgbClr val="4070A0"/>
                </a:solidFill>
                <a:highlight>
                  <a:srgbClr val="FAFAFA"/>
                </a:highlight>
              </a:rPr>
              <a:t>'d'</a:t>
            </a:r>
            <a:r>
              <a:rPr lang="en">
                <a:solidFill>
                  <a:srgbClr val="222222"/>
                </a:solidFill>
                <a:highlight>
                  <a:srgbClr val="FAFAFA"/>
                </a:highlight>
              </a:rPr>
              <a:t>, </a:t>
            </a:r>
            <a:r>
              <a:rPr lang="en">
                <a:solidFill>
                  <a:srgbClr val="4070A0"/>
                </a:solidFill>
                <a:highlight>
                  <a:srgbClr val="FAFAFA"/>
                </a:highlight>
              </a:rPr>
              <a:t>'e'</a:t>
            </a:r>
            <a:r>
              <a:rPr lang="en">
                <a:solidFill>
                  <a:srgbClr val="222222"/>
                </a:solidFill>
                <a:highlight>
                  <a:srgbClr val="FAFAFA"/>
                </a:highlight>
              </a:rPr>
              <a:t>])</a:t>
            </a:r>
            <a:endParaRPr>
              <a:solidFill>
                <a:srgbClr val="222222"/>
              </a:solidFill>
              <a:highlight>
                <a:srgbClr val="FAFAFA"/>
              </a:highlight>
            </a:endParaRPr>
          </a:p>
          <a:p>
            <a:pPr marL="0" lvl="0" indent="0" algn="l" rtl="0">
              <a:lnSpc>
                <a:spcPct val="150000"/>
              </a:lnSpc>
              <a:spcBef>
                <a:spcPts val="0"/>
              </a:spcBef>
              <a:spcAft>
                <a:spcPts val="0"/>
              </a:spcAft>
              <a:buNone/>
            </a:pPr>
            <a:r>
              <a:rPr lang="en" b="1">
                <a:solidFill>
                  <a:srgbClr val="C65D09"/>
                </a:solidFill>
                <a:highlight>
                  <a:srgbClr val="FAFAFA"/>
                </a:highlight>
              </a:rPr>
              <a:t>In [5]: </a:t>
            </a:r>
            <a:r>
              <a:rPr lang="en">
                <a:solidFill>
                  <a:srgbClr val="222222"/>
                </a:solidFill>
                <a:highlight>
                  <a:srgbClr val="FAFAFA"/>
                </a:highlight>
              </a:rPr>
              <a:t>s</a:t>
            </a:r>
            <a:r>
              <a:rPr lang="en">
                <a:solidFill>
                  <a:srgbClr val="666666"/>
                </a:solidFill>
                <a:highlight>
                  <a:srgbClr val="FAFAFA"/>
                </a:highlight>
              </a:rPr>
              <a:t>.</a:t>
            </a:r>
            <a:r>
              <a:rPr lang="en">
                <a:solidFill>
                  <a:srgbClr val="222222"/>
                </a:solidFill>
                <a:highlight>
                  <a:srgbClr val="FAFAFA"/>
                </a:highlight>
              </a:rPr>
              <a:t>index</a:t>
            </a:r>
            <a:endParaRPr>
              <a:solidFill>
                <a:srgbClr val="222222"/>
              </a:solidFill>
              <a:highlight>
                <a:srgbClr val="FAFAFA"/>
              </a:highlight>
            </a:endParaRPr>
          </a:p>
          <a:p>
            <a:pPr marL="0" lvl="0" indent="0" algn="l" rtl="0">
              <a:lnSpc>
                <a:spcPct val="150000"/>
              </a:lnSpc>
              <a:spcBef>
                <a:spcPts val="0"/>
              </a:spcBef>
              <a:spcAft>
                <a:spcPts val="0"/>
              </a:spcAft>
              <a:buNone/>
            </a:pPr>
            <a:r>
              <a:rPr lang="en" b="1">
                <a:solidFill>
                  <a:srgbClr val="C65D09"/>
                </a:solidFill>
                <a:highlight>
                  <a:srgbClr val="FAFAFA"/>
                </a:highlight>
              </a:rPr>
              <a:t>In [6]: </a:t>
            </a:r>
            <a:r>
              <a:rPr lang="en">
                <a:solidFill>
                  <a:srgbClr val="222222"/>
                </a:solidFill>
                <a:highlight>
                  <a:srgbClr val="FAFAFA"/>
                </a:highlight>
              </a:rPr>
              <a:t>pd</a:t>
            </a:r>
            <a:r>
              <a:rPr lang="en">
                <a:solidFill>
                  <a:srgbClr val="666666"/>
                </a:solidFill>
                <a:highlight>
                  <a:srgbClr val="FAFAFA"/>
                </a:highlight>
              </a:rPr>
              <a:t>.</a:t>
            </a:r>
            <a:r>
              <a:rPr lang="en">
                <a:solidFill>
                  <a:srgbClr val="222222"/>
                </a:solidFill>
                <a:highlight>
                  <a:srgbClr val="FAFAFA"/>
                </a:highlight>
              </a:rPr>
              <a:t>Series(np</a:t>
            </a:r>
            <a:r>
              <a:rPr lang="en">
                <a:solidFill>
                  <a:srgbClr val="666666"/>
                </a:solidFill>
                <a:highlight>
                  <a:srgbClr val="FAFAFA"/>
                </a:highlight>
              </a:rPr>
              <a:t>.</a:t>
            </a:r>
            <a:r>
              <a:rPr lang="en">
                <a:solidFill>
                  <a:srgbClr val="222222"/>
                </a:solidFill>
                <a:highlight>
                  <a:srgbClr val="FAFAFA"/>
                </a:highlight>
              </a:rPr>
              <a:t>random</a:t>
            </a:r>
            <a:r>
              <a:rPr lang="en">
                <a:solidFill>
                  <a:srgbClr val="666666"/>
                </a:solidFill>
                <a:highlight>
                  <a:srgbClr val="FAFAFA"/>
                </a:highlight>
              </a:rPr>
              <a:t>.</a:t>
            </a:r>
            <a:r>
              <a:rPr lang="en">
                <a:solidFill>
                  <a:srgbClr val="222222"/>
                </a:solidFill>
                <a:highlight>
                  <a:srgbClr val="FAFAFA"/>
                </a:highlight>
              </a:rPr>
              <a:t>randn(</a:t>
            </a:r>
            <a:r>
              <a:rPr lang="en">
                <a:solidFill>
                  <a:srgbClr val="208050"/>
                </a:solidFill>
                <a:highlight>
                  <a:srgbClr val="FAFAFA"/>
                </a:highlight>
              </a:rPr>
              <a:t>5</a:t>
            </a:r>
            <a:r>
              <a:rPr lang="en">
                <a:solidFill>
                  <a:srgbClr val="222222"/>
                </a:solidFill>
                <a:highlight>
                  <a:srgbClr val="FAFAFA"/>
                </a:highlight>
              </a:rPr>
              <a:t>))</a:t>
            </a:r>
            <a:endParaRPr>
              <a:solidFill>
                <a:srgbClr val="222222"/>
              </a:solidFill>
              <a:highlight>
                <a:srgbClr val="FAFAFA"/>
              </a:highlight>
            </a:endParaRPr>
          </a:p>
          <a:p>
            <a:pPr marL="0" lvl="0" indent="0" algn="l" rtl="0">
              <a:lnSpc>
                <a:spcPct val="150000"/>
              </a:lnSpc>
              <a:spcBef>
                <a:spcPts val="0"/>
              </a:spcBef>
              <a:spcAft>
                <a:spcPts val="0"/>
              </a:spcAft>
              <a:buNone/>
            </a:pPr>
            <a:r>
              <a:rPr lang="en" b="1">
                <a:solidFill>
                  <a:srgbClr val="C65D09"/>
                </a:solidFill>
                <a:highlight>
                  <a:srgbClr val="FAFAFA"/>
                </a:highlight>
              </a:rPr>
              <a:t>In [7]: </a:t>
            </a:r>
            <a:r>
              <a:rPr lang="en">
                <a:solidFill>
                  <a:srgbClr val="222222"/>
                </a:solidFill>
                <a:highlight>
                  <a:srgbClr val="FAFAFA"/>
                </a:highlight>
              </a:rPr>
              <a:t>d </a:t>
            </a:r>
            <a:r>
              <a:rPr lang="en">
                <a:solidFill>
                  <a:srgbClr val="666666"/>
                </a:solidFill>
                <a:highlight>
                  <a:srgbClr val="FAFAFA"/>
                </a:highlight>
              </a:rPr>
              <a:t>=</a:t>
            </a:r>
            <a:r>
              <a:rPr lang="en">
                <a:solidFill>
                  <a:srgbClr val="222222"/>
                </a:solidFill>
                <a:highlight>
                  <a:srgbClr val="FAFAFA"/>
                </a:highlight>
              </a:rPr>
              <a:t> {</a:t>
            </a:r>
            <a:r>
              <a:rPr lang="en">
                <a:solidFill>
                  <a:srgbClr val="4070A0"/>
                </a:solidFill>
                <a:highlight>
                  <a:srgbClr val="FAFAFA"/>
                </a:highlight>
              </a:rPr>
              <a:t>'b'</a:t>
            </a:r>
            <a:r>
              <a:rPr lang="en">
                <a:solidFill>
                  <a:srgbClr val="222222"/>
                </a:solidFill>
                <a:highlight>
                  <a:srgbClr val="FAFAFA"/>
                </a:highlight>
              </a:rPr>
              <a:t>: </a:t>
            </a:r>
            <a:r>
              <a:rPr lang="en">
                <a:solidFill>
                  <a:srgbClr val="208050"/>
                </a:solidFill>
                <a:highlight>
                  <a:srgbClr val="FAFAFA"/>
                </a:highlight>
              </a:rPr>
              <a:t>1</a:t>
            </a:r>
            <a:r>
              <a:rPr lang="en">
                <a:solidFill>
                  <a:srgbClr val="222222"/>
                </a:solidFill>
                <a:highlight>
                  <a:srgbClr val="FAFAFA"/>
                </a:highlight>
              </a:rPr>
              <a:t>, </a:t>
            </a:r>
            <a:r>
              <a:rPr lang="en">
                <a:solidFill>
                  <a:srgbClr val="4070A0"/>
                </a:solidFill>
                <a:highlight>
                  <a:srgbClr val="FAFAFA"/>
                </a:highlight>
              </a:rPr>
              <a:t>'a'</a:t>
            </a:r>
            <a:r>
              <a:rPr lang="en">
                <a:solidFill>
                  <a:srgbClr val="222222"/>
                </a:solidFill>
                <a:highlight>
                  <a:srgbClr val="FAFAFA"/>
                </a:highlight>
              </a:rPr>
              <a:t>: </a:t>
            </a:r>
            <a:r>
              <a:rPr lang="en">
                <a:solidFill>
                  <a:srgbClr val="208050"/>
                </a:solidFill>
                <a:highlight>
                  <a:srgbClr val="FAFAFA"/>
                </a:highlight>
              </a:rPr>
              <a:t>0</a:t>
            </a:r>
            <a:r>
              <a:rPr lang="en">
                <a:solidFill>
                  <a:srgbClr val="222222"/>
                </a:solidFill>
                <a:highlight>
                  <a:srgbClr val="FAFAFA"/>
                </a:highlight>
              </a:rPr>
              <a:t>, </a:t>
            </a:r>
            <a:r>
              <a:rPr lang="en">
                <a:solidFill>
                  <a:srgbClr val="4070A0"/>
                </a:solidFill>
                <a:highlight>
                  <a:srgbClr val="FAFAFA"/>
                </a:highlight>
              </a:rPr>
              <a:t>'c'</a:t>
            </a:r>
            <a:r>
              <a:rPr lang="en">
                <a:solidFill>
                  <a:srgbClr val="222222"/>
                </a:solidFill>
                <a:highlight>
                  <a:srgbClr val="FAFAFA"/>
                </a:highlight>
              </a:rPr>
              <a:t>: </a:t>
            </a:r>
            <a:r>
              <a:rPr lang="en">
                <a:solidFill>
                  <a:srgbClr val="208050"/>
                </a:solidFill>
                <a:highlight>
                  <a:srgbClr val="FAFAFA"/>
                </a:highlight>
              </a:rPr>
              <a:t>2</a:t>
            </a:r>
            <a:r>
              <a:rPr lang="en">
                <a:solidFill>
                  <a:srgbClr val="222222"/>
                </a:solidFill>
                <a:highlight>
                  <a:srgbClr val="FAFAFA"/>
                </a:highlight>
              </a:rPr>
              <a:t>}</a:t>
            </a:r>
            <a:endParaRPr>
              <a:solidFill>
                <a:srgbClr val="222222"/>
              </a:solidFill>
              <a:highlight>
                <a:srgbClr val="FAFAFA"/>
              </a:highlight>
            </a:endParaRPr>
          </a:p>
          <a:p>
            <a:pPr marL="0" lvl="0" indent="0" algn="l" rtl="0">
              <a:lnSpc>
                <a:spcPct val="150000"/>
              </a:lnSpc>
              <a:spcBef>
                <a:spcPts val="0"/>
              </a:spcBef>
              <a:spcAft>
                <a:spcPts val="0"/>
              </a:spcAft>
              <a:buNone/>
            </a:pPr>
            <a:r>
              <a:rPr lang="en" b="1">
                <a:solidFill>
                  <a:srgbClr val="C65D09"/>
                </a:solidFill>
                <a:highlight>
                  <a:srgbClr val="FAFAFA"/>
                </a:highlight>
              </a:rPr>
              <a:t>In [8]: </a:t>
            </a:r>
            <a:r>
              <a:rPr lang="en">
                <a:solidFill>
                  <a:srgbClr val="222222"/>
                </a:solidFill>
                <a:highlight>
                  <a:srgbClr val="FAFAFA"/>
                </a:highlight>
              </a:rPr>
              <a:t>pd</a:t>
            </a:r>
            <a:r>
              <a:rPr lang="en">
                <a:solidFill>
                  <a:srgbClr val="666666"/>
                </a:solidFill>
                <a:highlight>
                  <a:srgbClr val="FAFAFA"/>
                </a:highlight>
              </a:rPr>
              <a:t>.</a:t>
            </a:r>
            <a:r>
              <a:rPr lang="en">
                <a:solidFill>
                  <a:srgbClr val="222222"/>
                </a:solidFill>
                <a:highlight>
                  <a:srgbClr val="FAFAFA"/>
                </a:highlight>
              </a:rPr>
              <a:t>Series(d)</a:t>
            </a:r>
            <a:endParaRPr>
              <a:solidFill>
                <a:srgbClr val="222222"/>
              </a:solidFill>
              <a:highlight>
                <a:srgbClr val="FAFAFA"/>
              </a:highlight>
            </a:endParaRPr>
          </a:p>
          <a:p>
            <a:pPr marL="0" lvl="0" indent="0" algn="l" rtl="0">
              <a:lnSpc>
                <a:spcPct val="150000"/>
              </a:lnSpc>
              <a:spcBef>
                <a:spcPts val="0"/>
              </a:spcBef>
              <a:spcAft>
                <a:spcPts val="0"/>
              </a:spcAft>
              <a:buNone/>
            </a:pPr>
            <a:r>
              <a:rPr lang="en" b="1">
                <a:solidFill>
                  <a:srgbClr val="C65D09"/>
                </a:solidFill>
                <a:highlight>
                  <a:srgbClr val="FAFAFA"/>
                </a:highlight>
              </a:rPr>
              <a:t>In [12]: </a:t>
            </a:r>
            <a:r>
              <a:rPr lang="en">
                <a:solidFill>
                  <a:srgbClr val="222222"/>
                </a:solidFill>
                <a:highlight>
                  <a:srgbClr val="FAFAFA"/>
                </a:highlight>
              </a:rPr>
              <a:t>pd</a:t>
            </a:r>
            <a:r>
              <a:rPr lang="en">
                <a:solidFill>
                  <a:srgbClr val="666666"/>
                </a:solidFill>
                <a:highlight>
                  <a:srgbClr val="FAFAFA"/>
                </a:highlight>
              </a:rPr>
              <a:t>.</a:t>
            </a:r>
            <a:r>
              <a:rPr lang="en">
                <a:solidFill>
                  <a:srgbClr val="222222"/>
                </a:solidFill>
                <a:highlight>
                  <a:srgbClr val="FAFAFA"/>
                </a:highlight>
              </a:rPr>
              <a:t>Series(</a:t>
            </a:r>
            <a:r>
              <a:rPr lang="en">
                <a:solidFill>
                  <a:srgbClr val="208050"/>
                </a:solidFill>
                <a:highlight>
                  <a:srgbClr val="FAFAFA"/>
                </a:highlight>
              </a:rPr>
              <a:t>5.</a:t>
            </a:r>
            <a:r>
              <a:rPr lang="en">
                <a:solidFill>
                  <a:srgbClr val="222222"/>
                </a:solidFill>
                <a:highlight>
                  <a:srgbClr val="FAFAFA"/>
                </a:highlight>
              </a:rPr>
              <a:t>, index</a:t>
            </a:r>
            <a:r>
              <a:rPr lang="en">
                <a:solidFill>
                  <a:srgbClr val="666666"/>
                </a:solidFill>
                <a:highlight>
                  <a:srgbClr val="FAFAFA"/>
                </a:highlight>
              </a:rPr>
              <a:t>=</a:t>
            </a:r>
            <a:r>
              <a:rPr lang="en">
                <a:solidFill>
                  <a:srgbClr val="222222"/>
                </a:solidFill>
                <a:highlight>
                  <a:srgbClr val="FAFAFA"/>
                </a:highlight>
              </a:rPr>
              <a:t>[</a:t>
            </a:r>
            <a:r>
              <a:rPr lang="en">
                <a:solidFill>
                  <a:srgbClr val="4070A0"/>
                </a:solidFill>
                <a:highlight>
                  <a:srgbClr val="FAFAFA"/>
                </a:highlight>
              </a:rPr>
              <a:t>'a'</a:t>
            </a:r>
            <a:r>
              <a:rPr lang="en">
                <a:solidFill>
                  <a:srgbClr val="222222"/>
                </a:solidFill>
                <a:highlight>
                  <a:srgbClr val="FAFAFA"/>
                </a:highlight>
              </a:rPr>
              <a:t>, </a:t>
            </a:r>
            <a:r>
              <a:rPr lang="en">
                <a:solidFill>
                  <a:srgbClr val="4070A0"/>
                </a:solidFill>
                <a:highlight>
                  <a:srgbClr val="FAFAFA"/>
                </a:highlight>
              </a:rPr>
              <a:t>'b'</a:t>
            </a:r>
            <a:r>
              <a:rPr lang="en">
                <a:solidFill>
                  <a:srgbClr val="222222"/>
                </a:solidFill>
                <a:highlight>
                  <a:srgbClr val="FAFAFA"/>
                </a:highlight>
              </a:rPr>
              <a:t>, </a:t>
            </a:r>
            <a:r>
              <a:rPr lang="en">
                <a:solidFill>
                  <a:srgbClr val="4070A0"/>
                </a:solidFill>
                <a:highlight>
                  <a:srgbClr val="FAFAFA"/>
                </a:highlight>
              </a:rPr>
              <a:t>'c'</a:t>
            </a:r>
            <a:r>
              <a:rPr lang="en">
                <a:solidFill>
                  <a:srgbClr val="222222"/>
                </a:solidFill>
                <a:highlight>
                  <a:srgbClr val="FAFAFA"/>
                </a:highlight>
              </a:rPr>
              <a:t>, </a:t>
            </a:r>
            <a:r>
              <a:rPr lang="en">
                <a:solidFill>
                  <a:srgbClr val="4070A0"/>
                </a:solidFill>
                <a:highlight>
                  <a:srgbClr val="FAFAFA"/>
                </a:highlight>
              </a:rPr>
              <a:t>'d'</a:t>
            </a:r>
            <a:r>
              <a:rPr lang="en">
                <a:solidFill>
                  <a:srgbClr val="222222"/>
                </a:solidFill>
                <a:highlight>
                  <a:srgbClr val="FAFAFA"/>
                </a:highlight>
              </a:rPr>
              <a:t>, </a:t>
            </a:r>
            <a:r>
              <a:rPr lang="en">
                <a:solidFill>
                  <a:srgbClr val="4070A0"/>
                </a:solidFill>
                <a:highlight>
                  <a:srgbClr val="FAFAFA"/>
                </a:highlight>
              </a:rPr>
              <a:t>'e'</a:t>
            </a:r>
            <a:r>
              <a:rPr lang="en">
                <a:solidFill>
                  <a:srgbClr val="222222"/>
                </a:solidFill>
                <a:highlight>
                  <a:srgbClr val="FAFAFA"/>
                </a:highlight>
              </a:rPr>
              <a:t>])</a:t>
            </a:r>
            <a:endParaRPr b="1">
              <a:solidFill>
                <a:srgbClr val="C65D09"/>
              </a:solidFill>
              <a:highlight>
                <a:srgbClr val="FAFAFA"/>
              </a:highlight>
            </a:endParaRPr>
          </a:p>
        </p:txBody>
      </p:sp>
      <p:sp>
        <p:nvSpPr>
          <p:cNvPr id="383" name="Google Shape;383;p63"/>
          <p:cNvSpPr txBox="1"/>
          <p:nvPr/>
        </p:nvSpPr>
        <p:spPr>
          <a:xfrm>
            <a:off x="554700" y="961350"/>
            <a:ext cx="8045700" cy="11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E4349"/>
                </a:solidFill>
                <a:highlight>
                  <a:srgbClr val="FFFFFF"/>
                </a:highlight>
              </a:rPr>
              <a:t>"Series is a one-dimensional labeled array capable of holding any data type (integers, strings, floating point numbers, Python objects, etc.). The axis labels are collectively referred to as the index." - </a:t>
            </a:r>
            <a:r>
              <a:rPr lang="en" sz="1800" u="sng">
                <a:solidFill>
                  <a:schemeClr val="hlink"/>
                </a:solidFill>
                <a:highlight>
                  <a:srgbClr val="FFFFFF"/>
                </a:highlight>
                <a:hlinkClick r:id="rId3"/>
              </a:rPr>
              <a:t>pandas site</a:t>
            </a:r>
            <a:endParaRPr sz="1800"/>
          </a:p>
        </p:txBody>
      </p:sp>
      <p:sp>
        <p:nvSpPr>
          <p:cNvPr id="384" name="Google Shape;384;p63"/>
          <p:cNvSpPr/>
          <p:nvPr/>
        </p:nvSpPr>
        <p:spPr>
          <a:xfrm>
            <a:off x="6220450" y="308007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a:t>
            </a:r>
            <a:endParaRPr/>
          </a:p>
        </p:txBody>
      </p:sp>
      <p:sp>
        <p:nvSpPr>
          <p:cNvPr id="385" name="Google Shape;385;p63"/>
          <p:cNvSpPr/>
          <p:nvPr/>
        </p:nvSpPr>
        <p:spPr>
          <a:xfrm>
            <a:off x="6220450" y="342004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86" name="Google Shape;386;p63"/>
          <p:cNvSpPr/>
          <p:nvPr/>
        </p:nvSpPr>
        <p:spPr>
          <a:xfrm>
            <a:off x="6220450" y="274010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a:t>
            </a:r>
            <a:endParaRPr/>
          </a:p>
        </p:txBody>
      </p:sp>
      <p:sp>
        <p:nvSpPr>
          <p:cNvPr id="387" name="Google Shape;387;p63"/>
          <p:cNvSpPr/>
          <p:nvPr/>
        </p:nvSpPr>
        <p:spPr>
          <a:xfrm>
            <a:off x="6220450" y="409998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E</a:t>
            </a:r>
            <a:endParaRPr/>
          </a:p>
        </p:txBody>
      </p:sp>
      <p:sp>
        <p:nvSpPr>
          <p:cNvPr id="388" name="Google Shape;388;p63"/>
          <p:cNvSpPr/>
          <p:nvPr/>
        </p:nvSpPr>
        <p:spPr>
          <a:xfrm>
            <a:off x="6220450" y="376001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a:t>
            </a:r>
            <a:endParaRPr/>
          </a:p>
        </p:txBody>
      </p:sp>
      <p:sp>
        <p:nvSpPr>
          <p:cNvPr id="389" name="Google Shape;389;p63"/>
          <p:cNvSpPr/>
          <p:nvPr/>
        </p:nvSpPr>
        <p:spPr>
          <a:xfrm>
            <a:off x="7343575" y="3080083"/>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a:t>
            </a:r>
            <a:endParaRPr/>
          </a:p>
        </p:txBody>
      </p:sp>
      <p:sp>
        <p:nvSpPr>
          <p:cNvPr id="390" name="Google Shape;390;p63"/>
          <p:cNvSpPr/>
          <p:nvPr/>
        </p:nvSpPr>
        <p:spPr>
          <a:xfrm>
            <a:off x="7343575" y="3420053"/>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391" name="Google Shape;391;p63"/>
          <p:cNvSpPr/>
          <p:nvPr/>
        </p:nvSpPr>
        <p:spPr>
          <a:xfrm>
            <a:off x="7343575" y="2740113"/>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a:t>
            </a:r>
            <a:endParaRPr/>
          </a:p>
        </p:txBody>
      </p:sp>
      <p:sp>
        <p:nvSpPr>
          <p:cNvPr id="392" name="Google Shape;392;p63"/>
          <p:cNvSpPr/>
          <p:nvPr/>
        </p:nvSpPr>
        <p:spPr>
          <a:xfrm>
            <a:off x="7343575" y="4099993"/>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3"/>
          <p:cNvSpPr/>
          <p:nvPr/>
        </p:nvSpPr>
        <p:spPr>
          <a:xfrm>
            <a:off x="7343575" y="3760023"/>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63"/>
          <p:cNvCxnSpPr/>
          <p:nvPr/>
        </p:nvCxnSpPr>
        <p:spPr>
          <a:xfrm>
            <a:off x="6696813" y="2910075"/>
            <a:ext cx="489000" cy="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63"/>
          <p:cNvCxnSpPr/>
          <p:nvPr/>
        </p:nvCxnSpPr>
        <p:spPr>
          <a:xfrm>
            <a:off x="6696800" y="3282700"/>
            <a:ext cx="489000" cy="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63"/>
          <p:cNvCxnSpPr/>
          <p:nvPr/>
        </p:nvCxnSpPr>
        <p:spPr>
          <a:xfrm>
            <a:off x="6696800" y="3590000"/>
            <a:ext cx="489000" cy="0"/>
          </a:xfrm>
          <a:prstGeom prst="straightConnector1">
            <a:avLst/>
          </a:prstGeom>
          <a:noFill/>
          <a:ln w="9525" cap="flat" cmpd="sng">
            <a:solidFill>
              <a:schemeClr val="dk2"/>
            </a:solidFill>
            <a:prstDash val="solid"/>
            <a:round/>
            <a:headEnd type="none" w="med" len="med"/>
            <a:tailEnd type="triangle" w="med" len="med"/>
          </a:ln>
        </p:spPr>
      </p:cxnSp>
      <p:cxnSp>
        <p:nvCxnSpPr>
          <p:cNvPr id="397" name="Google Shape;397;p63"/>
          <p:cNvCxnSpPr/>
          <p:nvPr/>
        </p:nvCxnSpPr>
        <p:spPr>
          <a:xfrm>
            <a:off x="6696800" y="3929975"/>
            <a:ext cx="489000" cy="0"/>
          </a:xfrm>
          <a:prstGeom prst="straightConnector1">
            <a:avLst/>
          </a:prstGeom>
          <a:noFill/>
          <a:ln w="9525" cap="flat" cmpd="sng">
            <a:solidFill>
              <a:schemeClr val="dk2"/>
            </a:solidFill>
            <a:prstDash val="solid"/>
            <a:round/>
            <a:headEnd type="none" w="med" len="med"/>
            <a:tailEnd type="triangle" w="med" len="med"/>
          </a:ln>
        </p:spPr>
      </p:cxnSp>
      <p:cxnSp>
        <p:nvCxnSpPr>
          <p:cNvPr id="398" name="Google Shape;398;p63"/>
          <p:cNvCxnSpPr/>
          <p:nvPr/>
        </p:nvCxnSpPr>
        <p:spPr>
          <a:xfrm>
            <a:off x="6696800" y="4269925"/>
            <a:ext cx="489000" cy="0"/>
          </a:xfrm>
          <a:prstGeom prst="straightConnector1">
            <a:avLst/>
          </a:prstGeom>
          <a:noFill/>
          <a:ln w="9525" cap="flat" cmpd="sng">
            <a:solidFill>
              <a:schemeClr val="dk2"/>
            </a:solidFill>
            <a:prstDash val="solid"/>
            <a:round/>
            <a:headEnd type="none" w="med" len="med"/>
            <a:tailEnd type="triangle" w="med" len="med"/>
          </a:ln>
        </p:spPr>
      </p:cxnSp>
      <p:sp>
        <p:nvSpPr>
          <p:cNvPr id="399" name="Google Shape;399;p63"/>
          <p:cNvSpPr txBox="1"/>
          <p:nvPr/>
        </p:nvSpPr>
        <p:spPr>
          <a:xfrm>
            <a:off x="6029900" y="2230750"/>
            <a:ext cx="666900" cy="28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Index</a:t>
            </a:r>
            <a:endParaRPr b="1"/>
          </a:p>
        </p:txBody>
      </p:sp>
      <p:sp>
        <p:nvSpPr>
          <p:cNvPr id="400" name="Google Shape;400;p63"/>
          <p:cNvSpPr txBox="1"/>
          <p:nvPr/>
        </p:nvSpPr>
        <p:spPr>
          <a:xfrm>
            <a:off x="7169425" y="2230750"/>
            <a:ext cx="666900" cy="28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Value</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4"/>
          <p:cNvSpPr txBox="1"/>
          <p:nvPr/>
        </p:nvSpPr>
        <p:spPr>
          <a:xfrm>
            <a:off x="554650" y="284600"/>
            <a:ext cx="8045700" cy="454800"/>
          </a:xfrm>
          <a:prstGeom prst="rect">
            <a:avLst/>
          </a:prstGeom>
          <a:noFill/>
          <a:ln>
            <a:noFill/>
          </a:ln>
        </p:spPr>
        <p:txBody>
          <a:bodyPr spcFirstLastPara="1" wrap="square" lIns="0" tIns="45700" rIns="0" bIns="0" anchor="b" anchorCtr="0">
            <a:noAutofit/>
          </a:bodyPr>
          <a:lstStyle/>
          <a:p>
            <a:pPr marL="0" lvl="0" indent="0" algn="l" rtl="0">
              <a:spcBef>
                <a:spcPts val="0"/>
              </a:spcBef>
              <a:spcAft>
                <a:spcPts val="0"/>
              </a:spcAft>
              <a:buNone/>
            </a:pPr>
            <a:r>
              <a:rPr lang="en" sz="3200" b="1">
                <a:solidFill>
                  <a:srgbClr val="500000"/>
                </a:solidFill>
                <a:latin typeface="Calibri"/>
                <a:ea typeface="Calibri"/>
                <a:cs typeface="Calibri"/>
                <a:sym typeface="Calibri"/>
              </a:rPr>
              <a:t>DataFrame in pandas</a:t>
            </a:r>
            <a:endParaRPr sz="3200" b="1">
              <a:solidFill>
                <a:srgbClr val="500000"/>
              </a:solidFill>
              <a:latin typeface="Calibri"/>
              <a:ea typeface="Calibri"/>
              <a:cs typeface="Calibri"/>
              <a:sym typeface="Calibri"/>
            </a:endParaRPr>
          </a:p>
        </p:txBody>
      </p:sp>
      <p:sp>
        <p:nvSpPr>
          <p:cNvPr id="406" name="Google Shape;406;p64"/>
          <p:cNvSpPr txBox="1"/>
          <p:nvPr/>
        </p:nvSpPr>
        <p:spPr>
          <a:xfrm>
            <a:off x="663450" y="2513275"/>
            <a:ext cx="3542100" cy="2029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C65D09"/>
                </a:solidFill>
                <a:highlight>
                  <a:srgbClr val="FAFAFA"/>
                </a:highlight>
              </a:rPr>
              <a:t>In [2]: </a:t>
            </a:r>
            <a:r>
              <a:rPr lang="en">
                <a:solidFill>
                  <a:srgbClr val="222222"/>
                </a:solidFill>
                <a:highlight>
                  <a:srgbClr val="FAFAFA"/>
                </a:highlight>
              </a:rPr>
              <a:t>d = {'col1': [</a:t>
            </a:r>
            <a:r>
              <a:rPr lang="en">
                <a:solidFill>
                  <a:srgbClr val="4070A0"/>
                </a:solidFill>
                <a:highlight>
                  <a:srgbClr val="FAFAFA"/>
                </a:highlight>
              </a:rPr>
              <a:t>1, 2</a:t>
            </a:r>
            <a:r>
              <a:rPr lang="en">
                <a:solidFill>
                  <a:srgbClr val="222222"/>
                </a:solidFill>
                <a:highlight>
                  <a:srgbClr val="FAFAFA"/>
                </a:highlight>
              </a:rPr>
              <a:t>], 'col2': [</a:t>
            </a:r>
            <a:r>
              <a:rPr lang="en">
                <a:solidFill>
                  <a:srgbClr val="4070A0"/>
                </a:solidFill>
                <a:highlight>
                  <a:srgbClr val="FAFAFA"/>
                </a:highlight>
              </a:rPr>
              <a:t>3, 4</a:t>
            </a:r>
            <a:r>
              <a:rPr lang="en">
                <a:solidFill>
                  <a:srgbClr val="222222"/>
                </a:solidFill>
                <a:highlight>
                  <a:srgbClr val="FAFAFA"/>
                </a:highlight>
              </a:rPr>
              <a:t>]}</a:t>
            </a:r>
            <a:endParaRPr b="1">
              <a:solidFill>
                <a:srgbClr val="C65D09"/>
              </a:solidFill>
              <a:highlight>
                <a:srgbClr val="FAFAFA"/>
              </a:highlight>
            </a:endParaRPr>
          </a:p>
          <a:p>
            <a:pPr marL="0" lvl="0" indent="0" algn="l" rtl="0">
              <a:lnSpc>
                <a:spcPct val="150000"/>
              </a:lnSpc>
              <a:spcBef>
                <a:spcPts val="0"/>
              </a:spcBef>
              <a:spcAft>
                <a:spcPts val="0"/>
              </a:spcAft>
              <a:buNone/>
            </a:pPr>
            <a:r>
              <a:rPr lang="en" b="1">
                <a:solidFill>
                  <a:srgbClr val="C65D09"/>
                </a:solidFill>
                <a:highlight>
                  <a:srgbClr val="FAFAFA"/>
                </a:highlight>
              </a:rPr>
              <a:t>In [3]: </a:t>
            </a:r>
            <a:r>
              <a:rPr lang="en">
                <a:solidFill>
                  <a:srgbClr val="222222"/>
                </a:solidFill>
                <a:highlight>
                  <a:srgbClr val="FAFAFA"/>
                </a:highlight>
              </a:rPr>
              <a:t>df </a:t>
            </a:r>
            <a:r>
              <a:rPr lang="en">
                <a:solidFill>
                  <a:srgbClr val="666666"/>
                </a:solidFill>
                <a:highlight>
                  <a:srgbClr val="FAFAFA"/>
                </a:highlight>
              </a:rPr>
              <a:t>=</a:t>
            </a:r>
            <a:r>
              <a:rPr lang="en">
                <a:solidFill>
                  <a:srgbClr val="222222"/>
                </a:solidFill>
                <a:highlight>
                  <a:srgbClr val="FAFAFA"/>
                </a:highlight>
              </a:rPr>
              <a:t> pd</a:t>
            </a:r>
            <a:r>
              <a:rPr lang="en">
                <a:solidFill>
                  <a:srgbClr val="666666"/>
                </a:solidFill>
                <a:highlight>
                  <a:srgbClr val="FAFAFA"/>
                </a:highlight>
              </a:rPr>
              <a:t>.</a:t>
            </a:r>
            <a:r>
              <a:rPr lang="en">
                <a:solidFill>
                  <a:srgbClr val="222222"/>
                </a:solidFill>
                <a:highlight>
                  <a:srgbClr val="FAFAFA"/>
                </a:highlight>
              </a:rPr>
              <a:t>DataFrame(data=d)</a:t>
            </a:r>
            <a:endParaRPr>
              <a:solidFill>
                <a:srgbClr val="222222"/>
              </a:solidFill>
              <a:highlight>
                <a:srgbClr val="FAFAFA"/>
              </a:highlight>
            </a:endParaRPr>
          </a:p>
          <a:p>
            <a:pPr marL="0" lvl="0" indent="0" algn="l" rtl="0">
              <a:lnSpc>
                <a:spcPct val="150000"/>
              </a:lnSpc>
              <a:spcBef>
                <a:spcPts val="0"/>
              </a:spcBef>
              <a:spcAft>
                <a:spcPts val="0"/>
              </a:spcAft>
              <a:buNone/>
            </a:pPr>
            <a:r>
              <a:rPr lang="en" b="1">
                <a:solidFill>
                  <a:srgbClr val="C65D09"/>
                </a:solidFill>
                <a:highlight>
                  <a:srgbClr val="FAFAFA"/>
                </a:highlight>
              </a:rPr>
              <a:t>In [5]: </a:t>
            </a:r>
            <a:r>
              <a:rPr lang="en">
                <a:solidFill>
                  <a:srgbClr val="222222"/>
                </a:solidFill>
                <a:highlight>
                  <a:srgbClr val="FAFAFA"/>
                </a:highlight>
              </a:rPr>
              <a:t>df</a:t>
            </a:r>
            <a:r>
              <a:rPr lang="en">
                <a:solidFill>
                  <a:srgbClr val="666666"/>
                </a:solidFill>
                <a:highlight>
                  <a:srgbClr val="FAFAFA"/>
                </a:highlight>
              </a:rPr>
              <a:t>.</a:t>
            </a:r>
            <a:r>
              <a:rPr lang="en">
                <a:solidFill>
                  <a:srgbClr val="222222"/>
                </a:solidFill>
                <a:highlight>
                  <a:srgbClr val="FAFAFA"/>
                </a:highlight>
              </a:rPr>
              <a:t>index</a:t>
            </a:r>
            <a:endParaRPr>
              <a:solidFill>
                <a:srgbClr val="222222"/>
              </a:solidFill>
              <a:highlight>
                <a:srgbClr val="FAFAFA"/>
              </a:highlight>
            </a:endParaRPr>
          </a:p>
          <a:p>
            <a:pPr marL="0" lvl="0" indent="0" algn="l" rtl="0">
              <a:lnSpc>
                <a:spcPct val="150000"/>
              </a:lnSpc>
              <a:spcBef>
                <a:spcPts val="0"/>
              </a:spcBef>
              <a:spcAft>
                <a:spcPts val="0"/>
              </a:spcAft>
              <a:buNone/>
            </a:pPr>
            <a:r>
              <a:rPr lang="en" b="1">
                <a:solidFill>
                  <a:srgbClr val="C65D09"/>
                </a:solidFill>
                <a:highlight>
                  <a:srgbClr val="FAFAFA"/>
                </a:highlight>
              </a:rPr>
              <a:t>In [6]: </a:t>
            </a:r>
            <a:r>
              <a:rPr lang="en">
                <a:solidFill>
                  <a:srgbClr val="222222"/>
                </a:solidFill>
                <a:highlight>
                  <a:srgbClr val="FAFAFA"/>
                </a:highlight>
              </a:rPr>
              <a:t>df =  pd.DataFrame(</a:t>
            </a:r>
            <a:endParaRPr>
              <a:solidFill>
                <a:srgbClr val="222222"/>
              </a:solidFill>
              <a:highlight>
                <a:srgbClr val="FAFAFA"/>
              </a:highlight>
            </a:endParaRPr>
          </a:p>
          <a:p>
            <a:pPr marL="457200" lvl="0" indent="0" algn="l" rtl="0">
              <a:lnSpc>
                <a:spcPct val="150000"/>
              </a:lnSpc>
              <a:spcBef>
                <a:spcPts val="0"/>
              </a:spcBef>
              <a:spcAft>
                <a:spcPts val="0"/>
              </a:spcAft>
              <a:buNone/>
            </a:pPr>
            <a:r>
              <a:rPr lang="en">
                <a:solidFill>
                  <a:srgbClr val="222222"/>
                </a:solidFill>
                <a:highlight>
                  <a:srgbClr val="FAFAFA"/>
                </a:highlight>
              </a:rPr>
              <a:t>np.array([[</a:t>
            </a:r>
            <a:r>
              <a:rPr lang="en">
                <a:solidFill>
                  <a:srgbClr val="4070A0"/>
                </a:solidFill>
                <a:highlight>
                  <a:srgbClr val="FAFAFA"/>
                </a:highlight>
              </a:rPr>
              <a:t>1, 2, 3</a:t>
            </a:r>
            <a:r>
              <a:rPr lang="en">
                <a:solidFill>
                  <a:srgbClr val="222222"/>
                </a:solidFill>
                <a:highlight>
                  <a:srgbClr val="FAFAFA"/>
                </a:highlight>
              </a:rPr>
              <a:t>], [</a:t>
            </a:r>
            <a:r>
              <a:rPr lang="en">
                <a:solidFill>
                  <a:srgbClr val="4070A0"/>
                </a:solidFill>
                <a:highlight>
                  <a:srgbClr val="FAFAFA"/>
                </a:highlight>
              </a:rPr>
              <a:t>4, 5, 6</a:t>
            </a:r>
            <a:r>
              <a:rPr lang="en">
                <a:solidFill>
                  <a:srgbClr val="222222"/>
                </a:solidFill>
                <a:highlight>
                  <a:srgbClr val="FAFAFA"/>
                </a:highlight>
              </a:rPr>
              <a:t>], [</a:t>
            </a:r>
            <a:r>
              <a:rPr lang="en">
                <a:solidFill>
                  <a:srgbClr val="4070A0"/>
                </a:solidFill>
                <a:highlight>
                  <a:srgbClr val="FAFAFA"/>
                </a:highlight>
              </a:rPr>
              <a:t>7, 8, 9</a:t>
            </a:r>
            <a:r>
              <a:rPr lang="en">
                <a:solidFill>
                  <a:srgbClr val="222222"/>
                </a:solidFill>
                <a:highlight>
                  <a:srgbClr val="FAFAFA"/>
                </a:highlight>
              </a:rPr>
              <a:t>]]), </a:t>
            </a:r>
            <a:endParaRPr>
              <a:solidFill>
                <a:srgbClr val="222222"/>
              </a:solidFill>
              <a:highlight>
                <a:srgbClr val="FAFAFA"/>
              </a:highlight>
            </a:endParaRPr>
          </a:p>
          <a:p>
            <a:pPr marL="457200" lvl="0" indent="0" algn="l" rtl="0">
              <a:lnSpc>
                <a:spcPct val="150000"/>
              </a:lnSpc>
              <a:spcBef>
                <a:spcPts val="0"/>
              </a:spcBef>
              <a:spcAft>
                <a:spcPts val="0"/>
              </a:spcAft>
              <a:buNone/>
            </a:pPr>
            <a:r>
              <a:rPr lang="en">
                <a:solidFill>
                  <a:srgbClr val="222222"/>
                </a:solidFill>
                <a:highlight>
                  <a:srgbClr val="FAFAFA"/>
                </a:highlight>
              </a:rPr>
              <a:t>columns=[</a:t>
            </a:r>
            <a:r>
              <a:rPr lang="en">
                <a:solidFill>
                  <a:srgbClr val="4070A0"/>
                </a:solidFill>
                <a:highlight>
                  <a:srgbClr val="FAFAFA"/>
                </a:highlight>
              </a:rPr>
              <a:t>'a', 'b', 'c'</a:t>
            </a:r>
            <a:r>
              <a:rPr lang="en">
                <a:solidFill>
                  <a:srgbClr val="222222"/>
                </a:solidFill>
                <a:highlight>
                  <a:srgbClr val="FAFAFA"/>
                </a:highlight>
              </a:rPr>
              <a:t>])</a:t>
            </a:r>
            <a:endParaRPr>
              <a:solidFill>
                <a:srgbClr val="222222"/>
              </a:solidFill>
              <a:highlight>
                <a:srgbClr val="FAFAFA"/>
              </a:highlight>
            </a:endParaRPr>
          </a:p>
          <a:p>
            <a:pPr marL="457200" lvl="0" indent="0" algn="l" rtl="0">
              <a:lnSpc>
                <a:spcPct val="150000"/>
              </a:lnSpc>
              <a:spcBef>
                <a:spcPts val="0"/>
              </a:spcBef>
              <a:spcAft>
                <a:spcPts val="0"/>
              </a:spcAft>
              <a:buNone/>
            </a:pPr>
            <a:endParaRPr b="1">
              <a:solidFill>
                <a:srgbClr val="C65D09"/>
              </a:solidFill>
              <a:highlight>
                <a:srgbClr val="FAFAFA"/>
              </a:highlight>
            </a:endParaRPr>
          </a:p>
        </p:txBody>
      </p:sp>
      <p:sp>
        <p:nvSpPr>
          <p:cNvPr id="407" name="Google Shape;407;p64"/>
          <p:cNvSpPr txBox="1"/>
          <p:nvPr/>
        </p:nvSpPr>
        <p:spPr>
          <a:xfrm>
            <a:off x="554700" y="961350"/>
            <a:ext cx="8045700" cy="11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E4349"/>
                </a:solidFill>
                <a:highlight>
                  <a:srgbClr val="FFFFFF"/>
                </a:highlight>
              </a:rPr>
              <a:t>"Two-dimensional size-mutable, potentially heterogeneous tabular data structure with labeled axes (rows and columns). Arithmetic operations align on both row and column labels. Can be thought of as a dict-like container for Series objects. The primary pandas data structure." - </a:t>
            </a:r>
            <a:r>
              <a:rPr lang="en" sz="1800" u="sng">
                <a:solidFill>
                  <a:schemeClr val="hlink"/>
                </a:solidFill>
                <a:highlight>
                  <a:srgbClr val="FFFFFF"/>
                </a:highlight>
                <a:hlinkClick r:id="rId3"/>
              </a:rPr>
              <a:t>pandas site</a:t>
            </a:r>
            <a:endParaRPr sz="1800"/>
          </a:p>
        </p:txBody>
      </p:sp>
      <p:sp>
        <p:nvSpPr>
          <p:cNvPr id="408" name="Google Shape;408;p64"/>
          <p:cNvSpPr/>
          <p:nvPr/>
        </p:nvSpPr>
        <p:spPr>
          <a:xfrm>
            <a:off x="5035850" y="342532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a:t>
            </a:r>
            <a:endParaRPr/>
          </a:p>
        </p:txBody>
      </p:sp>
      <p:sp>
        <p:nvSpPr>
          <p:cNvPr id="409" name="Google Shape;409;p64"/>
          <p:cNvSpPr/>
          <p:nvPr/>
        </p:nvSpPr>
        <p:spPr>
          <a:xfrm>
            <a:off x="5035850" y="376529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410" name="Google Shape;410;p64"/>
          <p:cNvSpPr/>
          <p:nvPr/>
        </p:nvSpPr>
        <p:spPr>
          <a:xfrm>
            <a:off x="5035850" y="308535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a:t>
            </a:r>
            <a:endParaRPr/>
          </a:p>
        </p:txBody>
      </p:sp>
      <p:sp>
        <p:nvSpPr>
          <p:cNvPr id="411" name="Google Shape;411;p64"/>
          <p:cNvSpPr/>
          <p:nvPr/>
        </p:nvSpPr>
        <p:spPr>
          <a:xfrm>
            <a:off x="5035850" y="444523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E</a:t>
            </a:r>
            <a:endParaRPr/>
          </a:p>
        </p:txBody>
      </p:sp>
      <p:sp>
        <p:nvSpPr>
          <p:cNvPr id="412" name="Google Shape;412;p64"/>
          <p:cNvSpPr/>
          <p:nvPr/>
        </p:nvSpPr>
        <p:spPr>
          <a:xfrm>
            <a:off x="5035850" y="410526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a:t>
            </a:r>
            <a:endParaRPr/>
          </a:p>
        </p:txBody>
      </p:sp>
      <p:sp>
        <p:nvSpPr>
          <p:cNvPr id="413" name="Google Shape;413;p64"/>
          <p:cNvSpPr/>
          <p:nvPr/>
        </p:nvSpPr>
        <p:spPr>
          <a:xfrm>
            <a:off x="6158975" y="3425332"/>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a:t>
            </a:r>
            <a:endParaRPr/>
          </a:p>
        </p:txBody>
      </p:sp>
      <p:sp>
        <p:nvSpPr>
          <p:cNvPr id="414" name="Google Shape;414;p64"/>
          <p:cNvSpPr/>
          <p:nvPr/>
        </p:nvSpPr>
        <p:spPr>
          <a:xfrm>
            <a:off x="6158975" y="3765303"/>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415" name="Google Shape;415;p64"/>
          <p:cNvSpPr/>
          <p:nvPr/>
        </p:nvSpPr>
        <p:spPr>
          <a:xfrm>
            <a:off x="6158975" y="3085363"/>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a:t>
            </a:r>
            <a:endParaRPr/>
          </a:p>
        </p:txBody>
      </p:sp>
      <p:sp>
        <p:nvSpPr>
          <p:cNvPr id="416" name="Google Shape;416;p64"/>
          <p:cNvSpPr/>
          <p:nvPr/>
        </p:nvSpPr>
        <p:spPr>
          <a:xfrm>
            <a:off x="6158975" y="4445243"/>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9</a:t>
            </a:r>
            <a:endParaRPr/>
          </a:p>
        </p:txBody>
      </p:sp>
      <p:sp>
        <p:nvSpPr>
          <p:cNvPr id="417" name="Google Shape;417;p64"/>
          <p:cNvSpPr/>
          <p:nvPr/>
        </p:nvSpPr>
        <p:spPr>
          <a:xfrm>
            <a:off x="6158975" y="4105273"/>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100"/>
              <a:t>NA</a:t>
            </a:r>
            <a:endParaRPr sz="1100"/>
          </a:p>
        </p:txBody>
      </p:sp>
      <p:cxnSp>
        <p:nvCxnSpPr>
          <p:cNvPr id="418" name="Google Shape;418;p64"/>
          <p:cNvCxnSpPr/>
          <p:nvPr/>
        </p:nvCxnSpPr>
        <p:spPr>
          <a:xfrm>
            <a:off x="5512213" y="3255325"/>
            <a:ext cx="489000" cy="0"/>
          </a:xfrm>
          <a:prstGeom prst="straightConnector1">
            <a:avLst/>
          </a:prstGeom>
          <a:noFill/>
          <a:ln w="9525" cap="flat" cmpd="sng">
            <a:solidFill>
              <a:schemeClr val="dk2"/>
            </a:solidFill>
            <a:prstDash val="solid"/>
            <a:round/>
            <a:headEnd type="none" w="med" len="med"/>
            <a:tailEnd type="triangle" w="med" len="med"/>
          </a:ln>
        </p:spPr>
      </p:cxnSp>
      <p:cxnSp>
        <p:nvCxnSpPr>
          <p:cNvPr id="419" name="Google Shape;419;p64"/>
          <p:cNvCxnSpPr/>
          <p:nvPr/>
        </p:nvCxnSpPr>
        <p:spPr>
          <a:xfrm>
            <a:off x="5512200" y="3627950"/>
            <a:ext cx="489000" cy="0"/>
          </a:xfrm>
          <a:prstGeom prst="straightConnector1">
            <a:avLst/>
          </a:prstGeom>
          <a:noFill/>
          <a:ln w="9525" cap="flat" cmpd="sng">
            <a:solidFill>
              <a:schemeClr val="dk2"/>
            </a:solidFill>
            <a:prstDash val="solid"/>
            <a:round/>
            <a:headEnd type="none" w="med" len="med"/>
            <a:tailEnd type="triangle" w="med" len="med"/>
          </a:ln>
        </p:spPr>
      </p:cxnSp>
      <p:cxnSp>
        <p:nvCxnSpPr>
          <p:cNvPr id="420" name="Google Shape;420;p64"/>
          <p:cNvCxnSpPr/>
          <p:nvPr/>
        </p:nvCxnSpPr>
        <p:spPr>
          <a:xfrm>
            <a:off x="5512200" y="3935250"/>
            <a:ext cx="489000" cy="0"/>
          </a:xfrm>
          <a:prstGeom prst="straightConnector1">
            <a:avLst/>
          </a:prstGeom>
          <a:noFill/>
          <a:ln w="9525" cap="flat" cmpd="sng">
            <a:solidFill>
              <a:schemeClr val="dk2"/>
            </a:solidFill>
            <a:prstDash val="solid"/>
            <a:round/>
            <a:headEnd type="none" w="med" len="med"/>
            <a:tailEnd type="triangle" w="med" len="med"/>
          </a:ln>
        </p:spPr>
      </p:cxnSp>
      <p:cxnSp>
        <p:nvCxnSpPr>
          <p:cNvPr id="421" name="Google Shape;421;p64"/>
          <p:cNvCxnSpPr/>
          <p:nvPr/>
        </p:nvCxnSpPr>
        <p:spPr>
          <a:xfrm>
            <a:off x="5512200" y="4275225"/>
            <a:ext cx="489000" cy="0"/>
          </a:xfrm>
          <a:prstGeom prst="straightConnector1">
            <a:avLst/>
          </a:prstGeom>
          <a:noFill/>
          <a:ln w="9525" cap="flat" cmpd="sng">
            <a:solidFill>
              <a:schemeClr val="dk2"/>
            </a:solidFill>
            <a:prstDash val="solid"/>
            <a:round/>
            <a:headEnd type="none" w="med" len="med"/>
            <a:tailEnd type="triangle" w="med" len="med"/>
          </a:ln>
        </p:spPr>
      </p:cxnSp>
      <p:cxnSp>
        <p:nvCxnSpPr>
          <p:cNvPr id="422" name="Google Shape;422;p64"/>
          <p:cNvCxnSpPr/>
          <p:nvPr/>
        </p:nvCxnSpPr>
        <p:spPr>
          <a:xfrm>
            <a:off x="5512200" y="4615175"/>
            <a:ext cx="489000" cy="0"/>
          </a:xfrm>
          <a:prstGeom prst="straightConnector1">
            <a:avLst/>
          </a:prstGeom>
          <a:noFill/>
          <a:ln w="9525" cap="flat" cmpd="sng">
            <a:solidFill>
              <a:schemeClr val="dk2"/>
            </a:solidFill>
            <a:prstDash val="solid"/>
            <a:round/>
            <a:headEnd type="none" w="med" len="med"/>
            <a:tailEnd type="triangle" w="med" len="med"/>
          </a:ln>
        </p:spPr>
      </p:cxnSp>
      <p:sp>
        <p:nvSpPr>
          <p:cNvPr id="423" name="Google Shape;423;p64"/>
          <p:cNvSpPr txBox="1"/>
          <p:nvPr/>
        </p:nvSpPr>
        <p:spPr>
          <a:xfrm>
            <a:off x="4845300" y="2576000"/>
            <a:ext cx="6669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Index</a:t>
            </a:r>
            <a:endParaRPr b="1"/>
          </a:p>
        </p:txBody>
      </p:sp>
      <p:sp>
        <p:nvSpPr>
          <p:cNvPr id="424" name="Google Shape;424;p64"/>
          <p:cNvSpPr txBox="1"/>
          <p:nvPr/>
        </p:nvSpPr>
        <p:spPr>
          <a:xfrm>
            <a:off x="6151950" y="2576000"/>
            <a:ext cx="2448300" cy="28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C1         C2         C3         C4</a:t>
            </a:r>
            <a:endParaRPr b="1"/>
          </a:p>
        </p:txBody>
      </p:sp>
      <p:sp>
        <p:nvSpPr>
          <p:cNvPr id="425" name="Google Shape;425;p64"/>
          <p:cNvSpPr/>
          <p:nvPr/>
        </p:nvSpPr>
        <p:spPr>
          <a:xfrm>
            <a:off x="6898775" y="342532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y</a:t>
            </a:r>
            <a:endParaRPr/>
          </a:p>
        </p:txBody>
      </p:sp>
      <p:sp>
        <p:nvSpPr>
          <p:cNvPr id="426" name="Google Shape;426;p64"/>
          <p:cNvSpPr/>
          <p:nvPr/>
        </p:nvSpPr>
        <p:spPr>
          <a:xfrm>
            <a:off x="6898775" y="376529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427" name="Google Shape;427;p64"/>
          <p:cNvSpPr/>
          <p:nvPr/>
        </p:nvSpPr>
        <p:spPr>
          <a:xfrm>
            <a:off x="6898775" y="308535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x</a:t>
            </a:r>
            <a:endParaRPr/>
          </a:p>
        </p:txBody>
      </p:sp>
      <p:sp>
        <p:nvSpPr>
          <p:cNvPr id="428" name="Google Shape;428;p64"/>
          <p:cNvSpPr/>
          <p:nvPr/>
        </p:nvSpPr>
        <p:spPr>
          <a:xfrm>
            <a:off x="6898775" y="444523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a:t>
            </a:r>
            <a:endParaRPr/>
          </a:p>
        </p:txBody>
      </p:sp>
      <p:sp>
        <p:nvSpPr>
          <p:cNvPr id="429" name="Google Shape;429;p64"/>
          <p:cNvSpPr/>
          <p:nvPr/>
        </p:nvSpPr>
        <p:spPr>
          <a:xfrm>
            <a:off x="6898775" y="410526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a:t>
            </a:r>
            <a:endParaRPr/>
          </a:p>
        </p:txBody>
      </p:sp>
      <p:sp>
        <p:nvSpPr>
          <p:cNvPr id="430" name="Google Shape;430;p64"/>
          <p:cNvSpPr/>
          <p:nvPr/>
        </p:nvSpPr>
        <p:spPr>
          <a:xfrm>
            <a:off x="7570050" y="342532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2.4</a:t>
            </a:r>
            <a:endParaRPr/>
          </a:p>
        </p:txBody>
      </p:sp>
      <p:sp>
        <p:nvSpPr>
          <p:cNvPr id="431" name="Google Shape;431;p64"/>
          <p:cNvSpPr/>
          <p:nvPr/>
        </p:nvSpPr>
        <p:spPr>
          <a:xfrm>
            <a:off x="7570050" y="376529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1.9</a:t>
            </a:r>
            <a:endParaRPr/>
          </a:p>
        </p:txBody>
      </p:sp>
      <p:sp>
        <p:nvSpPr>
          <p:cNvPr id="432" name="Google Shape;432;p64"/>
          <p:cNvSpPr/>
          <p:nvPr/>
        </p:nvSpPr>
        <p:spPr>
          <a:xfrm>
            <a:off x="7570050" y="308535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433" name="Google Shape;433;p64"/>
          <p:cNvSpPr/>
          <p:nvPr/>
        </p:nvSpPr>
        <p:spPr>
          <a:xfrm>
            <a:off x="7570050" y="444523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6.8</a:t>
            </a:r>
            <a:endParaRPr/>
          </a:p>
        </p:txBody>
      </p:sp>
      <p:sp>
        <p:nvSpPr>
          <p:cNvPr id="434" name="Google Shape;434;p64"/>
          <p:cNvSpPr/>
          <p:nvPr/>
        </p:nvSpPr>
        <p:spPr>
          <a:xfrm>
            <a:off x="7570050" y="410526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8.3</a:t>
            </a:r>
            <a:endParaRPr/>
          </a:p>
        </p:txBody>
      </p:sp>
      <p:sp>
        <p:nvSpPr>
          <p:cNvPr id="435" name="Google Shape;435;p64"/>
          <p:cNvSpPr/>
          <p:nvPr/>
        </p:nvSpPr>
        <p:spPr>
          <a:xfrm>
            <a:off x="8281800" y="342532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False</a:t>
            </a:r>
            <a:endParaRPr sz="1000"/>
          </a:p>
        </p:txBody>
      </p:sp>
      <p:sp>
        <p:nvSpPr>
          <p:cNvPr id="436" name="Google Shape;436;p64"/>
          <p:cNvSpPr/>
          <p:nvPr/>
        </p:nvSpPr>
        <p:spPr>
          <a:xfrm>
            <a:off x="8281800" y="376529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True</a:t>
            </a:r>
            <a:endParaRPr sz="1200"/>
          </a:p>
        </p:txBody>
      </p:sp>
      <p:sp>
        <p:nvSpPr>
          <p:cNvPr id="437" name="Google Shape;437;p64"/>
          <p:cNvSpPr/>
          <p:nvPr/>
        </p:nvSpPr>
        <p:spPr>
          <a:xfrm>
            <a:off x="8281800" y="308535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True</a:t>
            </a:r>
            <a:endParaRPr sz="1200"/>
          </a:p>
        </p:txBody>
      </p:sp>
      <p:sp>
        <p:nvSpPr>
          <p:cNvPr id="438" name="Google Shape;438;p64"/>
          <p:cNvSpPr/>
          <p:nvPr/>
        </p:nvSpPr>
        <p:spPr>
          <a:xfrm>
            <a:off x="8281800" y="444523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False</a:t>
            </a:r>
            <a:endParaRPr/>
          </a:p>
        </p:txBody>
      </p:sp>
      <p:sp>
        <p:nvSpPr>
          <p:cNvPr id="439" name="Google Shape;439;p64"/>
          <p:cNvSpPr/>
          <p:nvPr/>
        </p:nvSpPr>
        <p:spPr>
          <a:xfrm>
            <a:off x="8281800" y="4105260"/>
            <a:ext cx="318600" cy="3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False</a:t>
            </a:r>
            <a:endParaRPr/>
          </a:p>
        </p:txBody>
      </p:sp>
      <p:sp>
        <p:nvSpPr>
          <p:cNvPr id="440" name="Google Shape;440;p64"/>
          <p:cNvSpPr txBox="1"/>
          <p:nvPr/>
        </p:nvSpPr>
        <p:spPr>
          <a:xfrm>
            <a:off x="6894150" y="2201275"/>
            <a:ext cx="9639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Columns</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65"/>
          <p:cNvPicPr preferRelativeResize="0"/>
          <p:nvPr/>
        </p:nvPicPr>
        <p:blipFill rotWithShape="1">
          <a:blip r:embed="rId3">
            <a:alphaModFix/>
          </a:blip>
          <a:srcRect l="28457" t="10905" r="28972"/>
          <a:stretch/>
        </p:blipFill>
        <p:spPr>
          <a:xfrm>
            <a:off x="2139726" y="801175"/>
            <a:ext cx="4365102" cy="3824302"/>
          </a:xfrm>
          <a:prstGeom prst="rect">
            <a:avLst/>
          </a:prstGeom>
          <a:noFill/>
          <a:ln>
            <a:noFill/>
          </a:ln>
          <a:effectLst>
            <a:outerShdw blurRad="57150" dist="76200" dir="5400000" algn="bl" rotWithShape="0">
              <a:srgbClr val="000000">
                <a:alpha val="38000"/>
              </a:srgbClr>
            </a:outerShdw>
          </a:effectLst>
        </p:spPr>
      </p:pic>
      <p:sp>
        <p:nvSpPr>
          <p:cNvPr id="446" name="Google Shape;446;p65"/>
          <p:cNvSpPr txBox="1"/>
          <p:nvPr/>
        </p:nvSpPr>
        <p:spPr>
          <a:xfrm>
            <a:off x="318100" y="267650"/>
            <a:ext cx="3483300" cy="454800"/>
          </a:xfrm>
          <a:prstGeom prst="rect">
            <a:avLst/>
          </a:prstGeom>
          <a:noFill/>
          <a:ln>
            <a:noFill/>
          </a:ln>
        </p:spPr>
        <p:txBody>
          <a:bodyPr spcFirstLastPara="1" wrap="square" lIns="0" tIns="45700" rIns="0" bIns="0" anchor="b" anchorCtr="0">
            <a:noAutofit/>
          </a:bodyPr>
          <a:lstStyle/>
          <a:p>
            <a:pPr marL="0" lvl="0" indent="0" algn="l" rtl="0">
              <a:spcBef>
                <a:spcPts val="0"/>
              </a:spcBef>
              <a:spcAft>
                <a:spcPts val="0"/>
              </a:spcAft>
              <a:buNone/>
            </a:pPr>
            <a:r>
              <a:rPr lang="en" sz="3200" b="1">
                <a:solidFill>
                  <a:srgbClr val="500000"/>
                </a:solidFill>
                <a:latin typeface="Calibri"/>
                <a:ea typeface="Calibri"/>
                <a:cs typeface="Calibri"/>
                <a:sym typeface="Calibri"/>
              </a:rPr>
              <a:t>Pandas Cheat Sheet</a:t>
            </a:r>
            <a:endParaRPr sz="3200" b="1">
              <a:solidFill>
                <a:srgbClr val="500000"/>
              </a:solidFill>
              <a:latin typeface="Calibri"/>
              <a:ea typeface="Calibri"/>
              <a:cs typeface="Calibri"/>
              <a:sym typeface="Calibri"/>
            </a:endParaRPr>
          </a:p>
        </p:txBody>
      </p:sp>
      <p:sp>
        <p:nvSpPr>
          <p:cNvPr id="447" name="Google Shape;447;p65"/>
          <p:cNvSpPr txBox="1"/>
          <p:nvPr/>
        </p:nvSpPr>
        <p:spPr>
          <a:xfrm>
            <a:off x="2344675" y="4704200"/>
            <a:ext cx="3955200" cy="2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70A0"/>
                </a:solidFill>
                <a:uFill>
                  <a:noFill/>
                </a:uFill>
                <a:hlinkClick r:id="rId4">
                  <a:extLst>
                    <a:ext uri="{A12FA001-AC4F-418D-AE19-62706E023703}">
                      <ahyp:hlinkClr xmlns:ahyp="http://schemas.microsoft.com/office/drawing/2018/hyperlinkcolor" val="tx"/>
                    </a:ext>
                  </a:extLst>
                </a:hlinkClick>
              </a:rPr>
              <a:t>https://pandas.pydata.org/Pandas_Cheat_Sheet.pdf</a:t>
            </a:r>
            <a:endParaRPr sz="1200" b="1">
              <a:solidFill>
                <a:srgbClr val="4070A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6"/>
          <p:cNvSpPr txBox="1"/>
          <p:nvPr/>
        </p:nvSpPr>
        <p:spPr>
          <a:xfrm>
            <a:off x="725400" y="96950"/>
            <a:ext cx="7693200" cy="876300"/>
          </a:xfrm>
          <a:prstGeom prst="rect">
            <a:avLst/>
          </a:prstGeom>
          <a:noFill/>
          <a:ln>
            <a:noFill/>
          </a:ln>
        </p:spPr>
        <p:txBody>
          <a:bodyPr spcFirstLastPara="1" wrap="square" lIns="0" tIns="45700" rIns="0" bIns="0" anchor="b" anchorCtr="0">
            <a:noAutofit/>
          </a:bodyPr>
          <a:lstStyle/>
          <a:p>
            <a:pPr marL="0" lvl="0" indent="0" algn="ctr" rtl="0">
              <a:spcBef>
                <a:spcPts val="0"/>
              </a:spcBef>
              <a:spcAft>
                <a:spcPts val="0"/>
              </a:spcAft>
              <a:buNone/>
            </a:pPr>
            <a:r>
              <a:rPr lang="en" sz="5400" b="1">
                <a:solidFill>
                  <a:srgbClr val="500000"/>
                </a:solidFill>
                <a:latin typeface="Calibri"/>
                <a:ea typeface="Calibri"/>
                <a:cs typeface="Calibri"/>
                <a:sym typeface="Calibri"/>
              </a:rPr>
              <a:t>Lab III. Machine Learning</a:t>
            </a:r>
            <a:endParaRPr sz="5400" b="1">
              <a:solidFill>
                <a:srgbClr val="500000"/>
              </a:solidFill>
              <a:latin typeface="Calibri"/>
              <a:ea typeface="Calibri"/>
              <a:cs typeface="Calibri"/>
              <a:sym typeface="Calibri"/>
            </a:endParaRPr>
          </a:p>
        </p:txBody>
      </p:sp>
      <p:pic>
        <p:nvPicPr>
          <p:cNvPr id="453" name="Google Shape;453;p66">
            <a:hlinkClick r:id="rId3"/>
          </p:cNvPr>
          <p:cNvPicPr preferRelativeResize="0"/>
          <p:nvPr/>
        </p:nvPicPr>
        <p:blipFill>
          <a:blip r:embed="rId4">
            <a:alphaModFix/>
          </a:blip>
          <a:stretch>
            <a:fillRect/>
          </a:stretch>
        </p:blipFill>
        <p:spPr>
          <a:xfrm>
            <a:off x="1227638" y="973250"/>
            <a:ext cx="6688730" cy="41702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7"/>
          <p:cNvSpPr txBox="1"/>
          <p:nvPr/>
        </p:nvSpPr>
        <p:spPr>
          <a:xfrm>
            <a:off x="192325" y="149925"/>
            <a:ext cx="5238900" cy="414000"/>
          </a:xfrm>
          <a:prstGeom prst="rect">
            <a:avLst/>
          </a:prstGeom>
          <a:noFill/>
          <a:ln>
            <a:noFill/>
          </a:ln>
        </p:spPr>
        <p:txBody>
          <a:bodyPr spcFirstLastPara="1" wrap="square" lIns="0" tIns="45700" rIns="0" bIns="0" anchor="b" anchorCtr="0">
            <a:noAutofit/>
          </a:bodyPr>
          <a:lstStyle/>
          <a:p>
            <a:pPr marL="0" lvl="0" indent="0" algn="l" rtl="0">
              <a:spcBef>
                <a:spcPts val="0"/>
              </a:spcBef>
              <a:spcAft>
                <a:spcPts val="0"/>
              </a:spcAft>
              <a:buNone/>
            </a:pPr>
            <a:r>
              <a:rPr lang="en" sz="3000" b="1">
                <a:solidFill>
                  <a:srgbClr val="500000"/>
                </a:solidFill>
                <a:latin typeface="Calibri"/>
                <a:ea typeface="Calibri"/>
                <a:cs typeface="Calibri"/>
                <a:sym typeface="Calibri"/>
              </a:rPr>
              <a:t>Main Features of scikit-learn</a:t>
            </a:r>
            <a:endParaRPr sz="3000" b="1">
              <a:solidFill>
                <a:srgbClr val="500000"/>
              </a:solidFill>
              <a:latin typeface="Calibri"/>
              <a:ea typeface="Calibri"/>
              <a:cs typeface="Calibri"/>
              <a:sym typeface="Calibri"/>
            </a:endParaRPr>
          </a:p>
        </p:txBody>
      </p:sp>
      <p:sp>
        <p:nvSpPr>
          <p:cNvPr id="459" name="Google Shape;459;p67"/>
          <p:cNvSpPr/>
          <p:nvPr/>
        </p:nvSpPr>
        <p:spPr>
          <a:xfrm>
            <a:off x="7618076" y="1378092"/>
            <a:ext cx="1525500" cy="2317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7"/>
          <p:cNvSpPr/>
          <p:nvPr/>
        </p:nvSpPr>
        <p:spPr>
          <a:xfrm>
            <a:off x="7618076" y="847783"/>
            <a:ext cx="1525500" cy="54000"/>
          </a:xfrm>
          <a:prstGeom prst="rect">
            <a:avLst/>
          </a:prstGeom>
          <a:solidFill>
            <a:srgbClr val="5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7"/>
          <p:cNvSpPr txBox="1"/>
          <p:nvPr/>
        </p:nvSpPr>
        <p:spPr>
          <a:xfrm>
            <a:off x="7794802" y="16022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Preprocessing data to prepare for modeling</a:t>
            </a:r>
            <a:endParaRPr sz="1100" b="1">
              <a:solidFill>
                <a:srgbClr val="5E5E5E"/>
              </a:solidFill>
              <a:latin typeface="Roboto"/>
              <a:ea typeface="Roboto"/>
              <a:cs typeface="Roboto"/>
              <a:sym typeface="Roboto"/>
            </a:endParaRPr>
          </a:p>
        </p:txBody>
      </p:sp>
      <p:sp>
        <p:nvSpPr>
          <p:cNvPr id="462" name="Google Shape;462;p67"/>
          <p:cNvSpPr txBox="1"/>
          <p:nvPr/>
        </p:nvSpPr>
        <p:spPr>
          <a:xfrm>
            <a:off x="7794800" y="2350650"/>
            <a:ext cx="1261200" cy="109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b="1">
                <a:solidFill>
                  <a:srgbClr val="5E5E5E"/>
                </a:solidFill>
                <a:latin typeface="Roboto"/>
                <a:ea typeface="Roboto"/>
                <a:cs typeface="Roboto"/>
                <a:sym typeface="Roboto"/>
              </a:rPr>
              <a:t>Applications: </a:t>
            </a:r>
            <a:r>
              <a:rPr lang="en" sz="800">
                <a:solidFill>
                  <a:srgbClr val="5E5E5E"/>
                </a:solidFill>
                <a:latin typeface="Roboto"/>
                <a:ea typeface="Roboto"/>
                <a:cs typeface="Roboto"/>
                <a:sym typeface="Roboto"/>
              </a:rPr>
              <a:t>Transforming input data such as text for use with machine learning algorithms. </a:t>
            </a:r>
            <a:r>
              <a:rPr lang="en" sz="800" b="1">
                <a:solidFill>
                  <a:srgbClr val="5E5E5E"/>
                </a:solidFill>
                <a:latin typeface="Roboto"/>
                <a:ea typeface="Roboto"/>
                <a:cs typeface="Roboto"/>
                <a:sym typeface="Roboto"/>
              </a:rPr>
              <a:t>Algorithms: </a:t>
            </a:r>
            <a:r>
              <a:rPr lang="en" sz="800">
                <a:solidFill>
                  <a:srgbClr val="5E5E5E"/>
                </a:solidFill>
                <a:latin typeface="Roboto"/>
                <a:ea typeface="Roboto"/>
                <a:cs typeface="Roboto"/>
                <a:sym typeface="Roboto"/>
              </a:rPr>
              <a:t>preprocessing, feature extraction, and more...</a:t>
            </a:r>
            <a:endParaRPr sz="800">
              <a:solidFill>
                <a:srgbClr val="5E5E5E"/>
              </a:solidFill>
              <a:latin typeface="Roboto"/>
              <a:ea typeface="Roboto"/>
              <a:cs typeface="Roboto"/>
              <a:sym typeface="Roboto"/>
            </a:endParaRPr>
          </a:p>
          <a:p>
            <a:pPr marL="0" lvl="0" indent="0" algn="l" rtl="0">
              <a:lnSpc>
                <a:spcPct val="115000"/>
              </a:lnSpc>
              <a:spcBef>
                <a:spcPts val="1600"/>
              </a:spcBef>
              <a:spcAft>
                <a:spcPts val="1600"/>
              </a:spcAft>
              <a:buNone/>
            </a:pPr>
            <a:endParaRPr sz="800">
              <a:solidFill>
                <a:srgbClr val="5E5E5E"/>
              </a:solidFill>
              <a:latin typeface="Roboto"/>
              <a:ea typeface="Roboto"/>
              <a:cs typeface="Roboto"/>
              <a:sym typeface="Roboto"/>
            </a:endParaRPr>
          </a:p>
        </p:txBody>
      </p:sp>
      <p:sp>
        <p:nvSpPr>
          <p:cNvPr id="463" name="Google Shape;463;p67"/>
          <p:cNvSpPr txBox="1"/>
          <p:nvPr/>
        </p:nvSpPr>
        <p:spPr>
          <a:xfrm>
            <a:off x="7794800" y="1001494"/>
            <a:ext cx="10608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b="1">
                <a:solidFill>
                  <a:srgbClr val="500000"/>
                </a:solidFill>
                <a:latin typeface="Roboto"/>
                <a:ea typeface="Roboto"/>
                <a:cs typeface="Roboto"/>
                <a:sym typeface="Roboto"/>
              </a:rPr>
              <a:t>Preprocessing</a:t>
            </a:r>
            <a:endParaRPr sz="1000" b="1">
              <a:solidFill>
                <a:srgbClr val="500000"/>
              </a:solidFill>
              <a:latin typeface="Roboto"/>
              <a:ea typeface="Roboto"/>
              <a:cs typeface="Roboto"/>
              <a:sym typeface="Roboto"/>
            </a:endParaRPr>
          </a:p>
        </p:txBody>
      </p:sp>
      <p:sp>
        <p:nvSpPr>
          <p:cNvPr id="464" name="Google Shape;464;p67"/>
          <p:cNvSpPr/>
          <p:nvPr/>
        </p:nvSpPr>
        <p:spPr>
          <a:xfrm>
            <a:off x="6092551" y="1378092"/>
            <a:ext cx="1525500" cy="2317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7"/>
          <p:cNvSpPr/>
          <p:nvPr/>
        </p:nvSpPr>
        <p:spPr>
          <a:xfrm>
            <a:off x="6092551" y="847783"/>
            <a:ext cx="1525500" cy="54000"/>
          </a:xfrm>
          <a:prstGeom prst="rect">
            <a:avLst/>
          </a:prstGeom>
          <a:solidFill>
            <a:srgbClr val="5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 name="Google Shape;466;p67"/>
          <p:cNvCxnSpPr/>
          <p:nvPr/>
        </p:nvCxnSpPr>
        <p:spPr>
          <a:xfrm>
            <a:off x="7618075" y="847780"/>
            <a:ext cx="0" cy="2837400"/>
          </a:xfrm>
          <a:prstGeom prst="straightConnector1">
            <a:avLst/>
          </a:prstGeom>
          <a:noFill/>
          <a:ln w="9525" cap="flat" cmpd="sng">
            <a:solidFill>
              <a:srgbClr val="D9D9D9"/>
            </a:solidFill>
            <a:prstDash val="dot"/>
            <a:round/>
            <a:headEnd type="none" w="sm" len="sm"/>
            <a:tailEnd type="none" w="sm" len="sm"/>
          </a:ln>
        </p:spPr>
      </p:cxnSp>
      <p:sp>
        <p:nvSpPr>
          <p:cNvPr id="467" name="Google Shape;467;p67"/>
          <p:cNvSpPr txBox="1"/>
          <p:nvPr/>
        </p:nvSpPr>
        <p:spPr>
          <a:xfrm>
            <a:off x="6269275" y="1602250"/>
            <a:ext cx="1193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Selecting models with parameter search</a:t>
            </a:r>
            <a:endParaRPr sz="1100" b="1">
              <a:solidFill>
                <a:srgbClr val="5E5E5E"/>
              </a:solidFill>
              <a:latin typeface="Roboto"/>
              <a:ea typeface="Roboto"/>
              <a:cs typeface="Roboto"/>
              <a:sym typeface="Roboto"/>
            </a:endParaRPr>
          </a:p>
        </p:txBody>
      </p:sp>
      <p:sp>
        <p:nvSpPr>
          <p:cNvPr id="468" name="Google Shape;468;p67"/>
          <p:cNvSpPr txBox="1"/>
          <p:nvPr/>
        </p:nvSpPr>
        <p:spPr>
          <a:xfrm>
            <a:off x="6269275" y="2350650"/>
            <a:ext cx="1261200" cy="109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b="1">
                <a:solidFill>
                  <a:srgbClr val="5E5E5E"/>
                </a:solidFill>
                <a:latin typeface="Roboto"/>
                <a:ea typeface="Roboto"/>
                <a:cs typeface="Roboto"/>
                <a:sym typeface="Roboto"/>
              </a:rPr>
              <a:t>Applications:</a:t>
            </a:r>
            <a:r>
              <a:rPr lang="en" sz="800">
                <a:solidFill>
                  <a:srgbClr val="5E5E5E"/>
                </a:solidFill>
                <a:latin typeface="Roboto"/>
                <a:ea typeface="Roboto"/>
                <a:cs typeface="Roboto"/>
                <a:sym typeface="Roboto"/>
              </a:rPr>
              <a:t> Improved accuracy via parameter tuning </a:t>
            </a:r>
            <a:r>
              <a:rPr lang="en" sz="800" b="1">
                <a:solidFill>
                  <a:srgbClr val="5E5E5E"/>
                </a:solidFill>
                <a:latin typeface="Roboto"/>
                <a:ea typeface="Roboto"/>
                <a:cs typeface="Roboto"/>
                <a:sym typeface="Roboto"/>
              </a:rPr>
              <a:t>Algorithms:</a:t>
            </a:r>
            <a:r>
              <a:rPr lang="en" sz="800">
                <a:solidFill>
                  <a:srgbClr val="5E5E5E"/>
                </a:solidFill>
                <a:latin typeface="Roboto"/>
                <a:ea typeface="Roboto"/>
                <a:cs typeface="Roboto"/>
                <a:sym typeface="Roboto"/>
              </a:rPr>
              <a:t> grid search, cross validation, metrics, and more...</a:t>
            </a:r>
            <a:endParaRPr sz="800">
              <a:solidFill>
                <a:srgbClr val="5E5E5E"/>
              </a:solidFill>
              <a:latin typeface="Roboto"/>
              <a:ea typeface="Roboto"/>
              <a:cs typeface="Roboto"/>
              <a:sym typeface="Roboto"/>
            </a:endParaRPr>
          </a:p>
          <a:p>
            <a:pPr marL="0" lvl="0" indent="0" algn="l" rtl="0">
              <a:lnSpc>
                <a:spcPct val="115000"/>
              </a:lnSpc>
              <a:spcBef>
                <a:spcPts val="1600"/>
              </a:spcBef>
              <a:spcAft>
                <a:spcPts val="1600"/>
              </a:spcAft>
              <a:buNone/>
            </a:pPr>
            <a:endParaRPr sz="800">
              <a:solidFill>
                <a:srgbClr val="5E5E5E"/>
              </a:solidFill>
              <a:latin typeface="Roboto"/>
              <a:ea typeface="Roboto"/>
              <a:cs typeface="Roboto"/>
              <a:sym typeface="Roboto"/>
            </a:endParaRPr>
          </a:p>
        </p:txBody>
      </p:sp>
      <p:sp>
        <p:nvSpPr>
          <p:cNvPr id="469" name="Google Shape;469;p67"/>
          <p:cNvSpPr txBox="1"/>
          <p:nvPr/>
        </p:nvSpPr>
        <p:spPr>
          <a:xfrm>
            <a:off x="6269274" y="1001494"/>
            <a:ext cx="1316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b="1">
                <a:solidFill>
                  <a:srgbClr val="500000"/>
                </a:solidFill>
                <a:latin typeface="Roboto"/>
                <a:ea typeface="Roboto"/>
                <a:cs typeface="Roboto"/>
                <a:sym typeface="Roboto"/>
              </a:rPr>
              <a:t>Model Selection</a:t>
            </a:r>
            <a:endParaRPr sz="1000" b="1">
              <a:solidFill>
                <a:srgbClr val="500000"/>
              </a:solidFill>
              <a:latin typeface="Roboto"/>
              <a:ea typeface="Roboto"/>
              <a:cs typeface="Roboto"/>
              <a:sym typeface="Roboto"/>
            </a:endParaRPr>
          </a:p>
        </p:txBody>
      </p:sp>
      <p:sp>
        <p:nvSpPr>
          <p:cNvPr id="470" name="Google Shape;470;p67"/>
          <p:cNvSpPr/>
          <p:nvPr/>
        </p:nvSpPr>
        <p:spPr>
          <a:xfrm>
            <a:off x="4567026" y="1378092"/>
            <a:ext cx="1525500" cy="2317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7"/>
          <p:cNvSpPr/>
          <p:nvPr/>
        </p:nvSpPr>
        <p:spPr>
          <a:xfrm>
            <a:off x="4567026" y="847783"/>
            <a:ext cx="1525500" cy="54000"/>
          </a:xfrm>
          <a:prstGeom prst="rect">
            <a:avLst/>
          </a:prstGeom>
          <a:solidFill>
            <a:srgbClr val="5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 name="Google Shape;472;p67"/>
          <p:cNvCxnSpPr/>
          <p:nvPr/>
        </p:nvCxnSpPr>
        <p:spPr>
          <a:xfrm>
            <a:off x="6092550" y="847780"/>
            <a:ext cx="0" cy="2837400"/>
          </a:xfrm>
          <a:prstGeom prst="straightConnector1">
            <a:avLst/>
          </a:prstGeom>
          <a:noFill/>
          <a:ln w="9525" cap="flat" cmpd="sng">
            <a:solidFill>
              <a:srgbClr val="D9D9D9"/>
            </a:solidFill>
            <a:prstDash val="dot"/>
            <a:round/>
            <a:headEnd type="none" w="sm" len="sm"/>
            <a:tailEnd type="none" w="sm" len="sm"/>
          </a:ln>
        </p:spPr>
      </p:cxnSp>
      <p:sp>
        <p:nvSpPr>
          <p:cNvPr id="473" name="Google Shape;473;p67"/>
          <p:cNvSpPr txBox="1"/>
          <p:nvPr/>
        </p:nvSpPr>
        <p:spPr>
          <a:xfrm>
            <a:off x="4743752" y="16022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Reducing the number of dimensions</a:t>
            </a:r>
            <a:endParaRPr sz="1100" b="1">
              <a:solidFill>
                <a:srgbClr val="5E5E5E"/>
              </a:solidFill>
              <a:latin typeface="Roboto"/>
              <a:ea typeface="Roboto"/>
              <a:cs typeface="Roboto"/>
              <a:sym typeface="Roboto"/>
            </a:endParaRPr>
          </a:p>
        </p:txBody>
      </p:sp>
      <p:sp>
        <p:nvSpPr>
          <p:cNvPr id="474" name="Google Shape;474;p67"/>
          <p:cNvSpPr txBox="1"/>
          <p:nvPr/>
        </p:nvSpPr>
        <p:spPr>
          <a:xfrm>
            <a:off x="4743750" y="2350650"/>
            <a:ext cx="1261200" cy="109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b="1">
                <a:solidFill>
                  <a:srgbClr val="5E5E5E"/>
                </a:solidFill>
                <a:latin typeface="Roboto"/>
                <a:ea typeface="Roboto"/>
                <a:cs typeface="Roboto"/>
                <a:sym typeface="Roboto"/>
              </a:rPr>
              <a:t>Applications:</a:t>
            </a:r>
            <a:r>
              <a:rPr lang="en" sz="800">
                <a:solidFill>
                  <a:srgbClr val="5E5E5E"/>
                </a:solidFill>
                <a:latin typeface="Roboto"/>
                <a:ea typeface="Roboto"/>
                <a:cs typeface="Roboto"/>
                <a:sym typeface="Roboto"/>
              </a:rPr>
              <a:t> Visualization, Increased efficiency     </a:t>
            </a:r>
            <a:r>
              <a:rPr lang="en" sz="800" b="1">
                <a:solidFill>
                  <a:srgbClr val="5E5E5E"/>
                </a:solidFill>
                <a:latin typeface="Roboto"/>
                <a:ea typeface="Roboto"/>
                <a:cs typeface="Roboto"/>
                <a:sym typeface="Roboto"/>
              </a:rPr>
              <a:t>Algorithms:</a:t>
            </a:r>
            <a:r>
              <a:rPr lang="en" sz="800">
                <a:solidFill>
                  <a:srgbClr val="5E5E5E"/>
                </a:solidFill>
                <a:latin typeface="Roboto"/>
                <a:ea typeface="Roboto"/>
                <a:cs typeface="Roboto"/>
                <a:sym typeface="Roboto"/>
              </a:rPr>
              <a:t> k-Means, feature selection, non-negative matrix factorization, and more...</a:t>
            </a:r>
            <a:endParaRPr sz="800">
              <a:solidFill>
                <a:srgbClr val="5E5E5E"/>
              </a:solidFill>
              <a:latin typeface="Roboto"/>
              <a:ea typeface="Roboto"/>
              <a:cs typeface="Roboto"/>
              <a:sym typeface="Roboto"/>
            </a:endParaRPr>
          </a:p>
          <a:p>
            <a:pPr marL="0" lvl="0" indent="0" algn="l" rtl="0">
              <a:lnSpc>
                <a:spcPct val="115000"/>
              </a:lnSpc>
              <a:spcBef>
                <a:spcPts val="1600"/>
              </a:spcBef>
              <a:spcAft>
                <a:spcPts val="1600"/>
              </a:spcAft>
              <a:buNone/>
            </a:pPr>
            <a:endParaRPr sz="800">
              <a:solidFill>
                <a:srgbClr val="5E5E5E"/>
              </a:solidFill>
              <a:latin typeface="Roboto"/>
              <a:ea typeface="Roboto"/>
              <a:cs typeface="Roboto"/>
              <a:sym typeface="Roboto"/>
            </a:endParaRPr>
          </a:p>
        </p:txBody>
      </p:sp>
      <p:sp>
        <p:nvSpPr>
          <p:cNvPr id="475" name="Google Shape;475;p67"/>
          <p:cNvSpPr txBox="1"/>
          <p:nvPr/>
        </p:nvSpPr>
        <p:spPr>
          <a:xfrm>
            <a:off x="4612325" y="1001494"/>
            <a:ext cx="14349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b="1">
                <a:solidFill>
                  <a:srgbClr val="500000"/>
                </a:solidFill>
                <a:latin typeface="Roboto"/>
                <a:ea typeface="Roboto"/>
                <a:cs typeface="Roboto"/>
                <a:sym typeface="Roboto"/>
              </a:rPr>
              <a:t>Dimension Reduction</a:t>
            </a:r>
            <a:endParaRPr sz="1000" b="1">
              <a:solidFill>
                <a:srgbClr val="500000"/>
              </a:solidFill>
              <a:latin typeface="Roboto"/>
              <a:ea typeface="Roboto"/>
              <a:cs typeface="Roboto"/>
              <a:sym typeface="Roboto"/>
            </a:endParaRPr>
          </a:p>
        </p:txBody>
      </p:sp>
      <p:sp>
        <p:nvSpPr>
          <p:cNvPr id="476" name="Google Shape;476;p67"/>
          <p:cNvSpPr/>
          <p:nvPr/>
        </p:nvSpPr>
        <p:spPr>
          <a:xfrm>
            <a:off x="3041501" y="1378092"/>
            <a:ext cx="1525500" cy="2317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7"/>
          <p:cNvSpPr/>
          <p:nvPr/>
        </p:nvSpPr>
        <p:spPr>
          <a:xfrm>
            <a:off x="3041501" y="847783"/>
            <a:ext cx="1525500" cy="54000"/>
          </a:xfrm>
          <a:prstGeom prst="rect">
            <a:avLst/>
          </a:prstGeom>
          <a:solidFill>
            <a:srgbClr val="5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 name="Google Shape;478;p67"/>
          <p:cNvCxnSpPr/>
          <p:nvPr/>
        </p:nvCxnSpPr>
        <p:spPr>
          <a:xfrm>
            <a:off x="4567025" y="847780"/>
            <a:ext cx="0" cy="2837400"/>
          </a:xfrm>
          <a:prstGeom prst="straightConnector1">
            <a:avLst/>
          </a:prstGeom>
          <a:noFill/>
          <a:ln w="9525" cap="flat" cmpd="sng">
            <a:solidFill>
              <a:srgbClr val="D9D9D9"/>
            </a:solidFill>
            <a:prstDash val="dot"/>
            <a:round/>
            <a:headEnd type="none" w="sm" len="sm"/>
            <a:tailEnd type="none" w="sm" len="sm"/>
          </a:ln>
        </p:spPr>
      </p:cxnSp>
      <p:sp>
        <p:nvSpPr>
          <p:cNvPr id="479" name="Google Shape;479;p67"/>
          <p:cNvSpPr txBox="1"/>
          <p:nvPr/>
        </p:nvSpPr>
        <p:spPr>
          <a:xfrm>
            <a:off x="3218227" y="16022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Grouping similar objects into sets</a:t>
            </a:r>
            <a:endParaRPr sz="1100" b="1">
              <a:solidFill>
                <a:srgbClr val="5E5E5E"/>
              </a:solidFill>
              <a:latin typeface="Roboto"/>
              <a:ea typeface="Roboto"/>
              <a:cs typeface="Roboto"/>
              <a:sym typeface="Roboto"/>
            </a:endParaRPr>
          </a:p>
        </p:txBody>
      </p:sp>
      <p:sp>
        <p:nvSpPr>
          <p:cNvPr id="480" name="Google Shape;480;p67"/>
          <p:cNvSpPr txBox="1"/>
          <p:nvPr/>
        </p:nvSpPr>
        <p:spPr>
          <a:xfrm>
            <a:off x="3218225" y="2350650"/>
            <a:ext cx="1261200" cy="109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b="1">
                <a:solidFill>
                  <a:srgbClr val="5E5E5E"/>
                </a:solidFill>
                <a:latin typeface="Roboto"/>
                <a:ea typeface="Roboto"/>
                <a:cs typeface="Roboto"/>
                <a:sym typeface="Roboto"/>
              </a:rPr>
              <a:t>Applications:</a:t>
            </a:r>
            <a:r>
              <a:rPr lang="en" sz="800">
                <a:solidFill>
                  <a:srgbClr val="5E5E5E"/>
                </a:solidFill>
                <a:latin typeface="Roboto"/>
                <a:ea typeface="Roboto"/>
                <a:cs typeface="Roboto"/>
                <a:sym typeface="Roboto"/>
              </a:rPr>
              <a:t> Customer segmentation, Grouping experiment outcomes </a:t>
            </a:r>
            <a:r>
              <a:rPr lang="en" sz="800" b="1">
                <a:solidFill>
                  <a:srgbClr val="5E5E5E"/>
                </a:solidFill>
                <a:latin typeface="Roboto"/>
                <a:ea typeface="Roboto"/>
                <a:cs typeface="Roboto"/>
                <a:sym typeface="Roboto"/>
              </a:rPr>
              <a:t>Algorithms:</a:t>
            </a:r>
            <a:r>
              <a:rPr lang="en" sz="800">
                <a:solidFill>
                  <a:srgbClr val="5E5E5E"/>
                </a:solidFill>
                <a:latin typeface="Roboto"/>
                <a:ea typeface="Roboto"/>
                <a:cs typeface="Roboto"/>
                <a:sym typeface="Roboto"/>
              </a:rPr>
              <a:t> k-Means, spectral clustering, mean-shift, and more...</a:t>
            </a:r>
            <a:endParaRPr sz="800">
              <a:solidFill>
                <a:srgbClr val="5E5E5E"/>
              </a:solidFill>
              <a:latin typeface="Roboto"/>
              <a:ea typeface="Roboto"/>
              <a:cs typeface="Roboto"/>
              <a:sym typeface="Roboto"/>
            </a:endParaRPr>
          </a:p>
          <a:p>
            <a:pPr marL="0" lvl="0" indent="0" algn="l" rtl="0">
              <a:lnSpc>
                <a:spcPct val="115000"/>
              </a:lnSpc>
              <a:spcBef>
                <a:spcPts val="1600"/>
              </a:spcBef>
              <a:spcAft>
                <a:spcPts val="1600"/>
              </a:spcAft>
              <a:buNone/>
            </a:pPr>
            <a:endParaRPr sz="800">
              <a:solidFill>
                <a:srgbClr val="5E5E5E"/>
              </a:solidFill>
              <a:latin typeface="Roboto"/>
              <a:ea typeface="Roboto"/>
              <a:cs typeface="Roboto"/>
              <a:sym typeface="Roboto"/>
            </a:endParaRPr>
          </a:p>
        </p:txBody>
      </p:sp>
      <p:sp>
        <p:nvSpPr>
          <p:cNvPr id="481" name="Google Shape;481;p67"/>
          <p:cNvSpPr txBox="1"/>
          <p:nvPr/>
        </p:nvSpPr>
        <p:spPr>
          <a:xfrm>
            <a:off x="3218227" y="1001494"/>
            <a:ext cx="8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b="1">
                <a:solidFill>
                  <a:srgbClr val="500000"/>
                </a:solidFill>
                <a:latin typeface="Roboto"/>
                <a:ea typeface="Roboto"/>
                <a:cs typeface="Roboto"/>
                <a:sym typeface="Roboto"/>
              </a:rPr>
              <a:t>Clustering</a:t>
            </a:r>
            <a:endParaRPr sz="1000" b="1">
              <a:solidFill>
                <a:srgbClr val="500000"/>
              </a:solidFill>
              <a:latin typeface="Roboto"/>
              <a:ea typeface="Roboto"/>
              <a:cs typeface="Roboto"/>
              <a:sym typeface="Roboto"/>
            </a:endParaRPr>
          </a:p>
        </p:txBody>
      </p:sp>
      <p:sp>
        <p:nvSpPr>
          <p:cNvPr id="482" name="Google Shape;482;p67"/>
          <p:cNvSpPr/>
          <p:nvPr/>
        </p:nvSpPr>
        <p:spPr>
          <a:xfrm>
            <a:off x="1515975" y="1376136"/>
            <a:ext cx="1525500" cy="231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7"/>
          <p:cNvSpPr/>
          <p:nvPr/>
        </p:nvSpPr>
        <p:spPr>
          <a:xfrm>
            <a:off x="1515975" y="847786"/>
            <a:ext cx="1525500" cy="53700"/>
          </a:xfrm>
          <a:prstGeom prst="rect">
            <a:avLst/>
          </a:prstGeom>
          <a:solidFill>
            <a:srgbClr val="5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7"/>
          <p:cNvSpPr txBox="1"/>
          <p:nvPr/>
        </p:nvSpPr>
        <p:spPr>
          <a:xfrm>
            <a:off x="1692702" y="1602261"/>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Predicting a attribute for an object</a:t>
            </a:r>
            <a:endParaRPr sz="1100" b="1">
              <a:solidFill>
                <a:srgbClr val="5E5E5E"/>
              </a:solidFill>
              <a:latin typeface="Roboto"/>
              <a:ea typeface="Roboto"/>
              <a:cs typeface="Roboto"/>
              <a:sym typeface="Roboto"/>
            </a:endParaRPr>
          </a:p>
        </p:txBody>
      </p:sp>
      <p:sp>
        <p:nvSpPr>
          <p:cNvPr id="485" name="Google Shape;485;p67"/>
          <p:cNvSpPr txBox="1"/>
          <p:nvPr/>
        </p:nvSpPr>
        <p:spPr>
          <a:xfrm>
            <a:off x="1692700" y="2350650"/>
            <a:ext cx="1261200" cy="109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b="1">
                <a:solidFill>
                  <a:srgbClr val="5E5E5E"/>
                </a:solidFill>
                <a:latin typeface="Roboto"/>
                <a:ea typeface="Roboto"/>
                <a:cs typeface="Roboto"/>
                <a:sym typeface="Roboto"/>
              </a:rPr>
              <a:t>Applications</a:t>
            </a:r>
            <a:r>
              <a:rPr lang="en" sz="800">
                <a:solidFill>
                  <a:srgbClr val="5E5E5E"/>
                </a:solidFill>
                <a:latin typeface="Roboto"/>
                <a:ea typeface="Roboto"/>
                <a:cs typeface="Roboto"/>
                <a:sym typeface="Roboto"/>
              </a:rPr>
              <a:t>: Drug response, Stock prices.       </a:t>
            </a:r>
            <a:r>
              <a:rPr lang="en" sz="800" b="1">
                <a:solidFill>
                  <a:srgbClr val="5E5E5E"/>
                </a:solidFill>
                <a:latin typeface="Roboto"/>
                <a:ea typeface="Roboto"/>
                <a:cs typeface="Roboto"/>
                <a:sym typeface="Roboto"/>
              </a:rPr>
              <a:t>Algorithms</a:t>
            </a:r>
            <a:r>
              <a:rPr lang="en" sz="800">
                <a:solidFill>
                  <a:srgbClr val="5E5E5E"/>
                </a:solidFill>
                <a:latin typeface="Roboto"/>
                <a:ea typeface="Roboto"/>
                <a:cs typeface="Roboto"/>
                <a:sym typeface="Roboto"/>
              </a:rPr>
              <a:t>: SVR, nearest neighbors, random forest, and more...</a:t>
            </a:r>
            <a:endParaRPr sz="800">
              <a:solidFill>
                <a:srgbClr val="5E5E5E"/>
              </a:solidFill>
              <a:latin typeface="Roboto"/>
              <a:ea typeface="Roboto"/>
              <a:cs typeface="Roboto"/>
              <a:sym typeface="Roboto"/>
            </a:endParaRPr>
          </a:p>
          <a:p>
            <a:pPr marL="0" lvl="0" indent="0" algn="l" rtl="0">
              <a:lnSpc>
                <a:spcPct val="115000"/>
              </a:lnSpc>
              <a:spcBef>
                <a:spcPts val="1600"/>
              </a:spcBef>
              <a:spcAft>
                <a:spcPts val="1600"/>
              </a:spcAft>
              <a:buNone/>
            </a:pPr>
            <a:endParaRPr sz="800">
              <a:solidFill>
                <a:srgbClr val="5E5E5E"/>
              </a:solidFill>
              <a:latin typeface="Roboto"/>
              <a:ea typeface="Roboto"/>
              <a:cs typeface="Roboto"/>
              <a:sym typeface="Roboto"/>
            </a:endParaRPr>
          </a:p>
        </p:txBody>
      </p:sp>
      <p:sp>
        <p:nvSpPr>
          <p:cNvPr id="486" name="Google Shape;486;p67"/>
          <p:cNvSpPr txBox="1"/>
          <p:nvPr/>
        </p:nvSpPr>
        <p:spPr>
          <a:xfrm>
            <a:off x="1692702" y="1001494"/>
            <a:ext cx="8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b="1">
                <a:solidFill>
                  <a:srgbClr val="500000"/>
                </a:solidFill>
                <a:latin typeface="Roboto"/>
                <a:ea typeface="Roboto"/>
                <a:cs typeface="Roboto"/>
                <a:sym typeface="Roboto"/>
              </a:rPr>
              <a:t>Regression	</a:t>
            </a:r>
            <a:endParaRPr sz="1000" b="1">
              <a:solidFill>
                <a:srgbClr val="500000"/>
              </a:solidFill>
              <a:latin typeface="Roboto"/>
              <a:ea typeface="Roboto"/>
              <a:cs typeface="Roboto"/>
              <a:sym typeface="Roboto"/>
            </a:endParaRPr>
          </a:p>
        </p:txBody>
      </p:sp>
      <p:cxnSp>
        <p:nvCxnSpPr>
          <p:cNvPr id="487" name="Google Shape;487;p67"/>
          <p:cNvCxnSpPr/>
          <p:nvPr/>
        </p:nvCxnSpPr>
        <p:spPr>
          <a:xfrm>
            <a:off x="3041499" y="847786"/>
            <a:ext cx="0" cy="2837400"/>
          </a:xfrm>
          <a:prstGeom prst="straightConnector1">
            <a:avLst/>
          </a:prstGeom>
          <a:noFill/>
          <a:ln w="9525" cap="flat" cmpd="sng">
            <a:solidFill>
              <a:srgbClr val="65F0AD"/>
            </a:solidFill>
            <a:prstDash val="dot"/>
            <a:round/>
            <a:headEnd type="none" w="sm" len="sm"/>
            <a:tailEnd type="none" w="sm" len="sm"/>
          </a:ln>
        </p:spPr>
      </p:cxnSp>
      <p:sp>
        <p:nvSpPr>
          <p:cNvPr id="488" name="Google Shape;488;p67"/>
          <p:cNvSpPr/>
          <p:nvPr/>
        </p:nvSpPr>
        <p:spPr>
          <a:xfrm>
            <a:off x="-25" y="1376136"/>
            <a:ext cx="1525500" cy="2319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7"/>
          <p:cNvSpPr/>
          <p:nvPr/>
        </p:nvSpPr>
        <p:spPr>
          <a:xfrm>
            <a:off x="-25" y="847786"/>
            <a:ext cx="1525500" cy="53700"/>
          </a:xfrm>
          <a:prstGeom prst="rect">
            <a:avLst/>
          </a:prstGeom>
          <a:solidFill>
            <a:srgbClr val="5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7"/>
          <p:cNvSpPr txBox="1"/>
          <p:nvPr/>
        </p:nvSpPr>
        <p:spPr>
          <a:xfrm>
            <a:off x="176702" y="1602261"/>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Identifying category of an object</a:t>
            </a:r>
            <a:endParaRPr sz="1100" b="1">
              <a:solidFill>
                <a:srgbClr val="5E5E5E"/>
              </a:solidFill>
              <a:latin typeface="Roboto"/>
              <a:ea typeface="Roboto"/>
              <a:cs typeface="Roboto"/>
              <a:sym typeface="Roboto"/>
            </a:endParaRPr>
          </a:p>
        </p:txBody>
      </p:sp>
      <p:sp>
        <p:nvSpPr>
          <p:cNvPr id="491" name="Google Shape;491;p67"/>
          <p:cNvSpPr txBox="1"/>
          <p:nvPr/>
        </p:nvSpPr>
        <p:spPr>
          <a:xfrm>
            <a:off x="176700" y="2350648"/>
            <a:ext cx="1172100" cy="133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b="1">
                <a:solidFill>
                  <a:srgbClr val="5E5E5E"/>
                </a:solidFill>
                <a:latin typeface="Roboto"/>
                <a:ea typeface="Roboto"/>
                <a:cs typeface="Roboto"/>
                <a:sym typeface="Roboto"/>
              </a:rPr>
              <a:t>Applications</a:t>
            </a:r>
            <a:r>
              <a:rPr lang="en" sz="800">
                <a:solidFill>
                  <a:srgbClr val="5E5E5E"/>
                </a:solidFill>
                <a:latin typeface="Roboto"/>
                <a:ea typeface="Roboto"/>
                <a:cs typeface="Roboto"/>
                <a:sym typeface="Roboto"/>
              </a:rPr>
              <a:t>: Spam detection, image recognition. </a:t>
            </a:r>
            <a:r>
              <a:rPr lang="en" sz="800" b="1">
                <a:solidFill>
                  <a:srgbClr val="5E5E5E"/>
                </a:solidFill>
                <a:latin typeface="Roboto"/>
                <a:ea typeface="Roboto"/>
                <a:cs typeface="Roboto"/>
                <a:sym typeface="Roboto"/>
              </a:rPr>
              <a:t>Algorithms</a:t>
            </a:r>
            <a:r>
              <a:rPr lang="en" sz="800">
                <a:solidFill>
                  <a:srgbClr val="5E5E5E"/>
                </a:solidFill>
                <a:latin typeface="Roboto"/>
                <a:ea typeface="Roboto"/>
                <a:cs typeface="Roboto"/>
                <a:sym typeface="Roboto"/>
              </a:rPr>
              <a:t>: SVM, nearest neighbors, random forest, and more...</a:t>
            </a:r>
            <a:endParaRPr sz="800">
              <a:solidFill>
                <a:srgbClr val="5E5E5E"/>
              </a:solidFill>
              <a:latin typeface="Roboto"/>
              <a:ea typeface="Roboto"/>
              <a:cs typeface="Roboto"/>
              <a:sym typeface="Roboto"/>
            </a:endParaRPr>
          </a:p>
          <a:p>
            <a:pPr marL="0" lvl="0" indent="0" algn="l" rtl="0">
              <a:lnSpc>
                <a:spcPct val="115000"/>
              </a:lnSpc>
              <a:spcBef>
                <a:spcPts val="1600"/>
              </a:spcBef>
              <a:spcAft>
                <a:spcPts val="1600"/>
              </a:spcAft>
              <a:buNone/>
            </a:pPr>
            <a:endParaRPr sz="800">
              <a:solidFill>
                <a:srgbClr val="5E5E5E"/>
              </a:solidFill>
              <a:latin typeface="Roboto"/>
              <a:ea typeface="Roboto"/>
              <a:cs typeface="Roboto"/>
              <a:sym typeface="Roboto"/>
            </a:endParaRPr>
          </a:p>
        </p:txBody>
      </p:sp>
      <p:sp>
        <p:nvSpPr>
          <p:cNvPr id="492" name="Google Shape;492;p67"/>
          <p:cNvSpPr txBox="1"/>
          <p:nvPr/>
        </p:nvSpPr>
        <p:spPr>
          <a:xfrm>
            <a:off x="176700" y="1001494"/>
            <a:ext cx="11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b="1">
                <a:solidFill>
                  <a:srgbClr val="500000"/>
                </a:solidFill>
                <a:latin typeface="Roboto"/>
                <a:ea typeface="Roboto"/>
                <a:cs typeface="Roboto"/>
                <a:sym typeface="Roboto"/>
              </a:rPr>
              <a:t>Classification</a:t>
            </a:r>
            <a:endParaRPr sz="1000" b="1">
              <a:solidFill>
                <a:srgbClr val="500000"/>
              </a:solidFill>
              <a:latin typeface="Roboto"/>
              <a:ea typeface="Roboto"/>
              <a:cs typeface="Roboto"/>
              <a:sym typeface="Roboto"/>
            </a:endParaRPr>
          </a:p>
        </p:txBody>
      </p:sp>
      <p:cxnSp>
        <p:nvCxnSpPr>
          <p:cNvPr id="493" name="Google Shape;493;p67"/>
          <p:cNvCxnSpPr/>
          <p:nvPr/>
        </p:nvCxnSpPr>
        <p:spPr>
          <a:xfrm>
            <a:off x="1525499" y="847786"/>
            <a:ext cx="0" cy="2837400"/>
          </a:xfrm>
          <a:prstGeom prst="straightConnector1">
            <a:avLst/>
          </a:prstGeom>
          <a:noFill/>
          <a:ln w="9525" cap="flat" cmpd="sng">
            <a:solidFill>
              <a:srgbClr val="65F0AD"/>
            </a:solidFill>
            <a:prstDash val="dot"/>
            <a:round/>
            <a:headEnd type="none" w="sm" len="sm"/>
            <a:tailEnd type="none" w="sm" len="sm"/>
          </a:ln>
        </p:spPr>
      </p:cxnSp>
      <p:pic>
        <p:nvPicPr>
          <p:cNvPr id="494" name="Google Shape;494;p67">
            <a:hlinkClick r:id="rId3"/>
          </p:cNvPr>
          <p:cNvPicPr preferRelativeResize="0"/>
          <p:nvPr/>
        </p:nvPicPr>
        <p:blipFill>
          <a:blip r:embed="rId4">
            <a:alphaModFix/>
          </a:blip>
          <a:stretch>
            <a:fillRect/>
          </a:stretch>
        </p:blipFill>
        <p:spPr>
          <a:xfrm>
            <a:off x="7750229" y="58450"/>
            <a:ext cx="1261232" cy="678899"/>
          </a:xfrm>
          <a:prstGeom prst="rect">
            <a:avLst/>
          </a:prstGeom>
          <a:noFill/>
          <a:ln>
            <a:noFill/>
          </a:ln>
        </p:spPr>
      </p:pic>
      <p:pic>
        <p:nvPicPr>
          <p:cNvPr id="495" name="Google Shape;495;p67"/>
          <p:cNvPicPr preferRelativeResize="0"/>
          <p:nvPr/>
        </p:nvPicPr>
        <p:blipFill rotWithShape="1">
          <a:blip r:embed="rId5">
            <a:alphaModFix/>
          </a:blip>
          <a:srcRect b="14726"/>
          <a:stretch/>
        </p:blipFill>
        <p:spPr>
          <a:xfrm>
            <a:off x="7794775" y="3785576"/>
            <a:ext cx="1172099" cy="1001500"/>
          </a:xfrm>
          <a:prstGeom prst="rect">
            <a:avLst/>
          </a:prstGeom>
          <a:noFill/>
          <a:ln>
            <a:noFill/>
          </a:ln>
        </p:spPr>
      </p:pic>
      <p:pic>
        <p:nvPicPr>
          <p:cNvPr id="496" name="Google Shape;496;p67"/>
          <p:cNvPicPr preferRelativeResize="0"/>
          <p:nvPr/>
        </p:nvPicPr>
        <p:blipFill rotWithShape="1">
          <a:blip r:embed="rId6">
            <a:alphaModFix/>
          </a:blip>
          <a:srcRect b="14726"/>
          <a:stretch/>
        </p:blipFill>
        <p:spPr>
          <a:xfrm>
            <a:off x="4743725" y="3785576"/>
            <a:ext cx="1172099" cy="1001500"/>
          </a:xfrm>
          <a:prstGeom prst="rect">
            <a:avLst/>
          </a:prstGeom>
          <a:noFill/>
          <a:ln>
            <a:noFill/>
          </a:ln>
        </p:spPr>
      </p:pic>
      <p:pic>
        <p:nvPicPr>
          <p:cNvPr id="497" name="Google Shape;497;p67"/>
          <p:cNvPicPr preferRelativeResize="0"/>
          <p:nvPr/>
        </p:nvPicPr>
        <p:blipFill rotWithShape="1">
          <a:blip r:embed="rId7">
            <a:alphaModFix/>
          </a:blip>
          <a:srcRect b="14726"/>
          <a:stretch/>
        </p:blipFill>
        <p:spPr>
          <a:xfrm>
            <a:off x="1692675" y="3785576"/>
            <a:ext cx="1172099" cy="1001500"/>
          </a:xfrm>
          <a:prstGeom prst="rect">
            <a:avLst/>
          </a:prstGeom>
          <a:noFill/>
          <a:ln>
            <a:noFill/>
          </a:ln>
        </p:spPr>
      </p:pic>
      <p:pic>
        <p:nvPicPr>
          <p:cNvPr id="498" name="Google Shape;498;p67"/>
          <p:cNvPicPr preferRelativeResize="0"/>
          <p:nvPr/>
        </p:nvPicPr>
        <p:blipFill rotWithShape="1">
          <a:blip r:embed="rId8">
            <a:alphaModFix/>
          </a:blip>
          <a:srcRect b="18804"/>
          <a:stretch/>
        </p:blipFill>
        <p:spPr>
          <a:xfrm>
            <a:off x="167150" y="3809513"/>
            <a:ext cx="1172099" cy="953626"/>
          </a:xfrm>
          <a:prstGeom prst="rect">
            <a:avLst/>
          </a:prstGeom>
          <a:noFill/>
          <a:ln>
            <a:noFill/>
          </a:ln>
        </p:spPr>
      </p:pic>
      <p:pic>
        <p:nvPicPr>
          <p:cNvPr id="499" name="Google Shape;499;p67"/>
          <p:cNvPicPr preferRelativeResize="0"/>
          <p:nvPr/>
        </p:nvPicPr>
        <p:blipFill rotWithShape="1">
          <a:blip r:embed="rId9">
            <a:alphaModFix/>
          </a:blip>
          <a:srcRect b="14726"/>
          <a:stretch/>
        </p:blipFill>
        <p:spPr>
          <a:xfrm>
            <a:off x="3218200" y="3785576"/>
            <a:ext cx="1172099" cy="1001500"/>
          </a:xfrm>
          <a:prstGeom prst="rect">
            <a:avLst/>
          </a:prstGeom>
          <a:noFill/>
          <a:ln>
            <a:noFill/>
          </a:ln>
        </p:spPr>
      </p:pic>
      <p:pic>
        <p:nvPicPr>
          <p:cNvPr id="500" name="Google Shape;500;p67"/>
          <p:cNvPicPr preferRelativeResize="0"/>
          <p:nvPr/>
        </p:nvPicPr>
        <p:blipFill rotWithShape="1">
          <a:blip r:embed="rId10">
            <a:alphaModFix/>
          </a:blip>
          <a:srcRect b="13419"/>
          <a:stretch/>
        </p:blipFill>
        <p:spPr>
          <a:xfrm>
            <a:off x="6354550" y="3827089"/>
            <a:ext cx="1060799" cy="918475"/>
          </a:xfrm>
          <a:prstGeom prst="rect">
            <a:avLst/>
          </a:prstGeom>
          <a:noFill/>
          <a:ln>
            <a:noFill/>
          </a:ln>
        </p:spPr>
      </p:pic>
      <p:sp>
        <p:nvSpPr>
          <p:cNvPr id="501" name="Google Shape;501;p67"/>
          <p:cNvSpPr txBox="1"/>
          <p:nvPr/>
        </p:nvSpPr>
        <p:spPr>
          <a:xfrm>
            <a:off x="5302200" y="4877050"/>
            <a:ext cx="38418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t>Credit: icons are from </a:t>
            </a:r>
            <a:r>
              <a:rPr lang="en" sz="800" u="sng">
                <a:solidFill>
                  <a:schemeClr val="hlink"/>
                </a:solidFill>
                <a:hlinkClick r:id="rId11"/>
              </a:rPr>
              <a:t>The Noun Project</a:t>
            </a:r>
            <a:r>
              <a:rPr lang="en" sz="800"/>
              <a:t> under Creative Commons Licenses</a:t>
            </a:r>
            <a:endParaRPr sz="800"/>
          </a:p>
        </p:txBody>
      </p:sp>
      <p:sp>
        <p:nvSpPr>
          <p:cNvPr id="502" name="Google Shape;502;p67"/>
          <p:cNvSpPr txBox="1"/>
          <p:nvPr/>
        </p:nvSpPr>
        <p:spPr>
          <a:xfrm>
            <a:off x="0" y="4876925"/>
            <a:ext cx="2864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Jian Tao @ Texas A&amp;M Engineering Experiment Station</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1"/>
          <p:cNvSpPr txBox="1"/>
          <p:nvPr/>
        </p:nvSpPr>
        <p:spPr>
          <a:xfrm>
            <a:off x="725400" y="249350"/>
            <a:ext cx="7693200" cy="876300"/>
          </a:xfrm>
          <a:prstGeom prst="rect">
            <a:avLst/>
          </a:prstGeom>
          <a:noFill/>
          <a:ln>
            <a:noFill/>
          </a:ln>
        </p:spPr>
        <p:txBody>
          <a:bodyPr spcFirstLastPara="1" wrap="square" lIns="0" tIns="45700" rIns="0" bIns="0" anchor="b" anchorCtr="0">
            <a:noAutofit/>
          </a:bodyPr>
          <a:lstStyle/>
          <a:p>
            <a:pPr marL="0" lvl="0" indent="0" algn="ctr" rtl="0">
              <a:spcBef>
                <a:spcPts val="0"/>
              </a:spcBef>
              <a:spcAft>
                <a:spcPts val="0"/>
              </a:spcAft>
              <a:buNone/>
            </a:pPr>
            <a:r>
              <a:rPr lang="en" sz="5400" b="1">
                <a:solidFill>
                  <a:srgbClr val="500000"/>
                </a:solidFill>
                <a:latin typeface="Calibri"/>
                <a:ea typeface="Calibri"/>
                <a:cs typeface="Calibri"/>
                <a:sym typeface="Calibri"/>
              </a:rPr>
              <a:t>Lab I. JupyterLab</a:t>
            </a:r>
            <a:endParaRPr sz="5400" b="1">
              <a:solidFill>
                <a:srgbClr val="500000"/>
              </a:solidFill>
              <a:latin typeface="Calibri"/>
              <a:ea typeface="Calibri"/>
              <a:cs typeface="Calibri"/>
              <a:sym typeface="Calibri"/>
            </a:endParaRPr>
          </a:p>
        </p:txBody>
      </p:sp>
      <p:pic>
        <p:nvPicPr>
          <p:cNvPr id="200" name="Google Shape;200;p41"/>
          <p:cNvPicPr preferRelativeResize="0"/>
          <p:nvPr/>
        </p:nvPicPr>
        <p:blipFill>
          <a:blip r:embed="rId3">
            <a:alphaModFix/>
          </a:blip>
          <a:stretch>
            <a:fillRect/>
          </a:stretch>
        </p:blipFill>
        <p:spPr>
          <a:xfrm>
            <a:off x="1529665" y="1430450"/>
            <a:ext cx="6084672" cy="3422675"/>
          </a:xfrm>
          <a:prstGeom prst="rect">
            <a:avLst/>
          </a:prstGeom>
          <a:noFill/>
          <a:ln>
            <a:noFill/>
          </a:ln>
          <a:effectLst>
            <a:outerShdw blurRad="285750" dist="85725" dir="4320000" algn="bl" rotWithShape="0">
              <a:srgbClr val="000000">
                <a:alpha val="56000"/>
              </a:srgbClr>
            </a:outerShdw>
          </a:effectLst>
        </p:spPr>
      </p:pic>
      <p:pic>
        <p:nvPicPr>
          <p:cNvPr id="201" name="Google Shape;201;p41"/>
          <p:cNvPicPr preferRelativeResize="0"/>
          <p:nvPr/>
        </p:nvPicPr>
        <p:blipFill>
          <a:blip r:embed="rId4">
            <a:alphaModFix/>
          </a:blip>
          <a:stretch>
            <a:fillRect/>
          </a:stretch>
        </p:blipFill>
        <p:spPr>
          <a:xfrm>
            <a:off x="8038000" y="325550"/>
            <a:ext cx="755976" cy="8762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8"/>
          <p:cNvSpPr txBox="1"/>
          <p:nvPr/>
        </p:nvSpPr>
        <p:spPr>
          <a:xfrm>
            <a:off x="725400" y="935150"/>
            <a:ext cx="7693200" cy="876300"/>
          </a:xfrm>
          <a:prstGeom prst="rect">
            <a:avLst/>
          </a:prstGeom>
          <a:noFill/>
          <a:ln>
            <a:noFill/>
          </a:ln>
        </p:spPr>
        <p:txBody>
          <a:bodyPr spcFirstLastPara="1" wrap="square" lIns="0" tIns="45700" rIns="0" bIns="0" anchor="b" anchorCtr="0">
            <a:noAutofit/>
          </a:bodyPr>
          <a:lstStyle/>
          <a:p>
            <a:pPr marL="0" lvl="0" indent="0" algn="ctr" rtl="0">
              <a:spcBef>
                <a:spcPts val="0"/>
              </a:spcBef>
              <a:spcAft>
                <a:spcPts val="0"/>
              </a:spcAft>
              <a:buNone/>
            </a:pPr>
            <a:r>
              <a:rPr lang="en" sz="5400" b="1">
                <a:solidFill>
                  <a:srgbClr val="500000"/>
                </a:solidFill>
                <a:latin typeface="Calibri"/>
                <a:ea typeface="Calibri"/>
                <a:cs typeface="Calibri"/>
                <a:sym typeface="Calibri"/>
              </a:rPr>
              <a:t>Lab IV. Deep Learning</a:t>
            </a:r>
            <a:endParaRPr sz="5400" b="1">
              <a:solidFill>
                <a:srgbClr val="500000"/>
              </a:solidFill>
              <a:latin typeface="Calibri"/>
              <a:ea typeface="Calibri"/>
              <a:cs typeface="Calibri"/>
              <a:sym typeface="Calibri"/>
            </a:endParaRPr>
          </a:p>
        </p:txBody>
      </p:sp>
      <p:sp>
        <p:nvSpPr>
          <p:cNvPr id="508" name="Google Shape;508;p68"/>
          <p:cNvSpPr txBox="1"/>
          <p:nvPr/>
        </p:nvSpPr>
        <p:spPr>
          <a:xfrm>
            <a:off x="718425" y="2010850"/>
            <a:ext cx="4687500" cy="277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i="1">
                <a:solidFill>
                  <a:schemeClr val="dk1"/>
                </a:solidFill>
              </a:rPr>
              <a:t>Deep Learning</a:t>
            </a:r>
            <a:endParaRPr b="1" i="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by Ian Goodfellow, Yoshua Bengio, and Aaron Courville</a:t>
            </a:r>
            <a:endParaRPr>
              <a:solidFill>
                <a:schemeClr val="dk1"/>
              </a:solidFill>
            </a:endParaRPr>
          </a:p>
          <a:p>
            <a:pPr marL="0" lvl="0" indent="0" algn="l" rtl="0">
              <a:spcBef>
                <a:spcPts val="0"/>
              </a:spcBef>
              <a:spcAft>
                <a:spcPts val="0"/>
              </a:spcAft>
              <a:buClr>
                <a:schemeClr val="dk1"/>
              </a:buClr>
              <a:buSzPts val="1100"/>
              <a:buFont typeface="Arial"/>
              <a:buNone/>
            </a:pPr>
            <a:r>
              <a:rPr lang="en" i="1" u="sng">
                <a:solidFill>
                  <a:schemeClr val="accent5"/>
                </a:solidFill>
                <a:hlinkClick r:id="rId3">
                  <a:extLst>
                    <a:ext uri="{A12FA001-AC4F-418D-AE19-62706E023703}">
                      <ahyp:hlinkClr xmlns:ahyp="http://schemas.microsoft.com/office/drawing/2018/hyperlinkcolor" val="tx"/>
                    </a:ext>
                  </a:extLst>
                </a:hlinkClick>
              </a:rPr>
              <a:t>http://www.deeplearningbook.org/</a:t>
            </a:r>
            <a:endParaRPr i="1">
              <a:solidFill>
                <a:schemeClr val="dk1"/>
              </a:solidFill>
            </a:endParaRPr>
          </a:p>
          <a:p>
            <a:pPr marL="0" lvl="0" indent="0" algn="l" rtl="0">
              <a:spcBef>
                <a:spcPts val="0"/>
              </a:spcBef>
              <a:spcAft>
                <a:spcPts val="0"/>
              </a:spcAft>
              <a:buNone/>
            </a:pPr>
            <a:endParaRPr b="1" i="1"/>
          </a:p>
          <a:p>
            <a:pPr marL="0" lvl="0" indent="0" algn="l" rtl="0">
              <a:spcBef>
                <a:spcPts val="0"/>
              </a:spcBef>
              <a:spcAft>
                <a:spcPts val="0"/>
              </a:spcAft>
              <a:buNone/>
            </a:pPr>
            <a:r>
              <a:rPr lang="en" b="1" i="1"/>
              <a:t>Animation of Neutron Networks</a:t>
            </a:r>
            <a:endParaRPr i="1"/>
          </a:p>
          <a:p>
            <a:pPr marL="0" lvl="0" indent="0" algn="l" rtl="0">
              <a:spcBef>
                <a:spcPts val="0"/>
              </a:spcBef>
              <a:spcAft>
                <a:spcPts val="0"/>
              </a:spcAft>
              <a:buNone/>
            </a:pPr>
            <a:r>
              <a:rPr lang="en"/>
              <a:t>by Grant Sanderson</a:t>
            </a:r>
            <a:endParaRPr/>
          </a:p>
          <a:p>
            <a:pPr marL="0" lvl="0" indent="0" algn="l" rtl="0">
              <a:spcBef>
                <a:spcPts val="0"/>
              </a:spcBef>
              <a:spcAft>
                <a:spcPts val="0"/>
              </a:spcAft>
              <a:buNone/>
            </a:pPr>
            <a:r>
              <a:rPr lang="en" i="1" u="sng">
                <a:solidFill>
                  <a:srgbClr val="0097A7"/>
                </a:solidFill>
                <a:hlinkClick r:id="rId4">
                  <a:extLst>
                    <a:ext uri="{A12FA001-AC4F-418D-AE19-62706E023703}">
                      <ahyp:hlinkClr xmlns:ahyp="http://schemas.microsoft.com/office/drawing/2018/hyperlinkcolor" val="tx"/>
                    </a:ext>
                  </a:extLst>
                </a:hlinkClick>
              </a:rPr>
              <a:t>https://www.3blue1brown.com/</a:t>
            </a:r>
            <a:endParaRPr i="1"/>
          </a:p>
          <a:p>
            <a:pPr marL="0" lvl="0" indent="0" algn="l" rtl="0">
              <a:spcBef>
                <a:spcPts val="0"/>
              </a:spcBef>
              <a:spcAft>
                <a:spcPts val="0"/>
              </a:spcAft>
              <a:buNone/>
            </a:pPr>
            <a:endParaRPr i="1"/>
          </a:p>
          <a:p>
            <a:pPr marL="0" lvl="0" indent="0" algn="l" rtl="0">
              <a:spcBef>
                <a:spcPts val="0"/>
              </a:spcBef>
              <a:spcAft>
                <a:spcPts val="0"/>
              </a:spcAft>
              <a:buClr>
                <a:schemeClr val="dk1"/>
              </a:buClr>
              <a:buSzPts val="1100"/>
              <a:buFont typeface="Arial"/>
              <a:buNone/>
            </a:pPr>
            <a:r>
              <a:rPr lang="en" b="1" i="1">
                <a:solidFill>
                  <a:schemeClr val="dk1"/>
                </a:solidFill>
              </a:rPr>
              <a:t>Visualization of CNN</a:t>
            </a:r>
            <a:endParaRPr i="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by Adam Harley</a:t>
            </a:r>
            <a:endParaRPr>
              <a:solidFill>
                <a:schemeClr val="dk1"/>
              </a:solidFill>
            </a:endParaRPr>
          </a:p>
          <a:p>
            <a:pPr marL="0" lvl="0" indent="0" algn="l" rtl="0">
              <a:spcBef>
                <a:spcPts val="0"/>
              </a:spcBef>
              <a:spcAft>
                <a:spcPts val="0"/>
              </a:spcAft>
              <a:buNone/>
            </a:pPr>
            <a:r>
              <a:rPr lang="en" i="1" u="sng">
                <a:solidFill>
                  <a:schemeClr val="hlink"/>
                </a:solidFill>
                <a:hlinkClick r:id="rId5"/>
              </a:rPr>
              <a:t>https://www.cs.ryerson.ca/~aharley/vis/conv/</a:t>
            </a:r>
            <a:endParaRPr i="1"/>
          </a:p>
        </p:txBody>
      </p:sp>
      <p:grpSp>
        <p:nvGrpSpPr>
          <p:cNvPr id="509" name="Google Shape;509;p68"/>
          <p:cNvGrpSpPr/>
          <p:nvPr/>
        </p:nvGrpSpPr>
        <p:grpSpPr>
          <a:xfrm>
            <a:off x="5651080" y="2483479"/>
            <a:ext cx="2836012" cy="1828842"/>
            <a:chOff x="1091175" y="149575"/>
            <a:chExt cx="6701352" cy="4411100"/>
          </a:xfrm>
        </p:grpSpPr>
        <p:sp>
          <p:nvSpPr>
            <p:cNvPr id="510" name="Google Shape;510;p68"/>
            <p:cNvSpPr/>
            <p:nvPr/>
          </p:nvSpPr>
          <p:spPr>
            <a:xfrm>
              <a:off x="1091175" y="2985558"/>
              <a:ext cx="1047600" cy="1017900"/>
            </a:xfrm>
            <a:prstGeom prst="ellipse">
              <a:avLst/>
            </a:prstGeom>
            <a:solidFill>
              <a:srgbClr val="C0504D"/>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8"/>
            <p:cNvSpPr/>
            <p:nvPr/>
          </p:nvSpPr>
          <p:spPr>
            <a:xfrm>
              <a:off x="1091175" y="1846175"/>
              <a:ext cx="1047600" cy="1017900"/>
            </a:xfrm>
            <a:prstGeom prst="ellipse">
              <a:avLst/>
            </a:prstGeom>
            <a:solidFill>
              <a:srgbClr val="C0504D"/>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8"/>
            <p:cNvSpPr/>
            <p:nvPr/>
          </p:nvSpPr>
          <p:spPr>
            <a:xfrm>
              <a:off x="1091175" y="706792"/>
              <a:ext cx="1047600" cy="1017900"/>
            </a:xfrm>
            <a:prstGeom prst="ellipse">
              <a:avLst/>
            </a:prstGeom>
            <a:solidFill>
              <a:srgbClr val="C0504D"/>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8"/>
            <p:cNvSpPr/>
            <p:nvPr/>
          </p:nvSpPr>
          <p:spPr>
            <a:xfrm>
              <a:off x="2975759" y="1280642"/>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8"/>
            <p:cNvSpPr/>
            <p:nvPr/>
          </p:nvSpPr>
          <p:spPr>
            <a:xfrm>
              <a:off x="2975759" y="2411708"/>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8"/>
            <p:cNvSpPr/>
            <p:nvPr/>
          </p:nvSpPr>
          <p:spPr>
            <a:xfrm>
              <a:off x="2975759" y="3542775"/>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8"/>
            <p:cNvSpPr/>
            <p:nvPr/>
          </p:nvSpPr>
          <p:spPr>
            <a:xfrm>
              <a:off x="2975759" y="149575"/>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8"/>
            <p:cNvSpPr/>
            <p:nvPr/>
          </p:nvSpPr>
          <p:spPr>
            <a:xfrm>
              <a:off x="6744927" y="2985558"/>
              <a:ext cx="1047600" cy="1017900"/>
            </a:xfrm>
            <a:prstGeom prst="ellipse">
              <a:avLst/>
            </a:prstGeom>
            <a:solidFill>
              <a:srgbClr val="9BBB59"/>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8"/>
            <p:cNvSpPr/>
            <p:nvPr/>
          </p:nvSpPr>
          <p:spPr>
            <a:xfrm>
              <a:off x="6744927" y="1846175"/>
              <a:ext cx="1047600" cy="1017900"/>
            </a:xfrm>
            <a:prstGeom prst="ellipse">
              <a:avLst/>
            </a:prstGeom>
            <a:solidFill>
              <a:srgbClr val="9BBB59"/>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8"/>
            <p:cNvSpPr/>
            <p:nvPr/>
          </p:nvSpPr>
          <p:spPr>
            <a:xfrm>
              <a:off x="6744927" y="706792"/>
              <a:ext cx="1047600" cy="1017900"/>
            </a:xfrm>
            <a:prstGeom prst="ellipse">
              <a:avLst/>
            </a:prstGeom>
            <a:solidFill>
              <a:srgbClr val="9BBB59"/>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8"/>
            <p:cNvSpPr/>
            <p:nvPr/>
          </p:nvSpPr>
          <p:spPr>
            <a:xfrm>
              <a:off x="4860343" y="1280642"/>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8"/>
            <p:cNvSpPr/>
            <p:nvPr/>
          </p:nvSpPr>
          <p:spPr>
            <a:xfrm>
              <a:off x="4860343" y="2411708"/>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8"/>
            <p:cNvSpPr/>
            <p:nvPr/>
          </p:nvSpPr>
          <p:spPr>
            <a:xfrm>
              <a:off x="4860343" y="3542775"/>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8"/>
            <p:cNvSpPr/>
            <p:nvPr/>
          </p:nvSpPr>
          <p:spPr>
            <a:xfrm>
              <a:off x="4860343" y="149575"/>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 name="Google Shape;524;p68"/>
            <p:cNvCxnSpPr>
              <a:stCxn id="512" idx="6"/>
              <a:endCxn id="516" idx="2"/>
            </p:cNvCxnSpPr>
            <p:nvPr/>
          </p:nvCxnSpPr>
          <p:spPr>
            <a:xfrm rot="10800000" flipH="1">
              <a:off x="2138775" y="658642"/>
              <a:ext cx="837000" cy="557100"/>
            </a:xfrm>
            <a:prstGeom prst="straightConnector1">
              <a:avLst/>
            </a:prstGeom>
            <a:noFill/>
            <a:ln w="9525" cap="flat" cmpd="sng">
              <a:solidFill>
                <a:srgbClr val="1F497D"/>
              </a:solidFill>
              <a:prstDash val="solid"/>
              <a:round/>
              <a:headEnd type="none" w="med" len="med"/>
              <a:tailEnd type="triangle" w="med" len="med"/>
            </a:ln>
          </p:spPr>
        </p:cxnSp>
        <p:cxnSp>
          <p:nvCxnSpPr>
            <p:cNvPr id="525" name="Google Shape;525;p68"/>
            <p:cNvCxnSpPr>
              <a:stCxn id="512" idx="6"/>
              <a:endCxn id="513" idx="2"/>
            </p:cNvCxnSpPr>
            <p:nvPr/>
          </p:nvCxnSpPr>
          <p:spPr>
            <a:xfrm>
              <a:off x="2138775" y="1215742"/>
              <a:ext cx="837000" cy="573900"/>
            </a:xfrm>
            <a:prstGeom prst="straightConnector1">
              <a:avLst/>
            </a:prstGeom>
            <a:noFill/>
            <a:ln w="9525" cap="flat" cmpd="sng">
              <a:solidFill>
                <a:srgbClr val="1F497D"/>
              </a:solidFill>
              <a:prstDash val="solid"/>
              <a:round/>
              <a:headEnd type="none" w="med" len="med"/>
              <a:tailEnd type="triangle" w="med" len="med"/>
            </a:ln>
          </p:spPr>
        </p:cxnSp>
        <p:cxnSp>
          <p:nvCxnSpPr>
            <p:cNvPr id="526" name="Google Shape;526;p68"/>
            <p:cNvCxnSpPr>
              <a:stCxn id="512" idx="6"/>
              <a:endCxn id="514" idx="2"/>
            </p:cNvCxnSpPr>
            <p:nvPr/>
          </p:nvCxnSpPr>
          <p:spPr>
            <a:xfrm>
              <a:off x="2138775" y="1215742"/>
              <a:ext cx="837000" cy="1704900"/>
            </a:xfrm>
            <a:prstGeom prst="straightConnector1">
              <a:avLst/>
            </a:prstGeom>
            <a:noFill/>
            <a:ln w="9525" cap="flat" cmpd="sng">
              <a:solidFill>
                <a:srgbClr val="1F497D"/>
              </a:solidFill>
              <a:prstDash val="solid"/>
              <a:round/>
              <a:headEnd type="none" w="med" len="med"/>
              <a:tailEnd type="triangle" w="med" len="med"/>
            </a:ln>
          </p:spPr>
        </p:cxnSp>
        <p:cxnSp>
          <p:nvCxnSpPr>
            <p:cNvPr id="527" name="Google Shape;527;p68"/>
            <p:cNvCxnSpPr>
              <a:stCxn id="512" idx="6"/>
              <a:endCxn id="515" idx="2"/>
            </p:cNvCxnSpPr>
            <p:nvPr/>
          </p:nvCxnSpPr>
          <p:spPr>
            <a:xfrm>
              <a:off x="2138775" y="1215742"/>
              <a:ext cx="837000" cy="2835900"/>
            </a:xfrm>
            <a:prstGeom prst="straightConnector1">
              <a:avLst/>
            </a:prstGeom>
            <a:noFill/>
            <a:ln w="9525" cap="flat" cmpd="sng">
              <a:solidFill>
                <a:srgbClr val="1F497D"/>
              </a:solidFill>
              <a:prstDash val="solid"/>
              <a:round/>
              <a:headEnd type="none" w="med" len="med"/>
              <a:tailEnd type="none" w="med" len="med"/>
            </a:ln>
          </p:spPr>
        </p:cxnSp>
        <p:cxnSp>
          <p:nvCxnSpPr>
            <p:cNvPr id="528" name="Google Shape;528;p68"/>
            <p:cNvCxnSpPr>
              <a:stCxn id="511" idx="6"/>
              <a:endCxn id="516" idx="2"/>
            </p:cNvCxnSpPr>
            <p:nvPr/>
          </p:nvCxnSpPr>
          <p:spPr>
            <a:xfrm rot="10800000" flipH="1">
              <a:off x="2138775" y="658625"/>
              <a:ext cx="837000" cy="1696500"/>
            </a:xfrm>
            <a:prstGeom prst="straightConnector1">
              <a:avLst/>
            </a:prstGeom>
            <a:noFill/>
            <a:ln w="9525" cap="flat" cmpd="sng">
              <a:solidFill>
                <a:srgbClr val="1F497D"/>
              </a:solidFill>
              <a:prstDash val="solid"/>
              <a:round/>
              <a:headEnd type="none" w="med" len="med"/>
              <a:tailEnd type="triangle" w="med" len="med"/>
            </a:ln>
          </p:spPr>
        </p:cxnSp>
        <p:cxnSp>
          <p:nvCxnSpPr>
            <p:cNvPr id="529" name="Google Shape;529;p68"/>
            <p:cNvCxnSpPr>
              <a:stCxn id="510" idx="6"/>
              <a:endCxn id="516" idx="2"/>
            </p:cNvCxnSpPr>
            <p:nvPr/>
          </p:nvCxnSpPr>
          <p:spPr>
            <a:xfrm rot="10800000" flipH="1">
              <a:off x="2138775" y="658608"/>
              <a:ext cx="837000" cy="2835900"/>
            </a:xfrm>
            <a:prstGeom prst="straightConnector1">
              <a:avLst/>
            </a:prstGeom>
            <a:noFill/>
            <a:ln w="9525" cap="flat" cmpd="sng">
              <a:solidFill>
                <a:srgbClr val="1F497D"/>
              </a:solidFill>
              <a:prstDash val="solid"/>
              <a:round/>
              <a:headEnd type="none" w="med" len="med"/>
              <a:tailEnd type="triangle" w="med" len="med"/>
            </a:ln>
          </p:spPr>
        </p:cxnSp>
        <p:cxnSp>
          <p:nvCxnSpPr>
            <p:cNvPr id="530" name="Google Shape;530;p68"/>
            <p:cNvCxnSpPr>
              <a:stCxn id="511" idx="6"/>
              <a:endCxn id="513" idx="2"/>
            </p:cNvCxnSpPr>
            <p:nvPr/>
          </p:nvCxnSpPr>
          <p:spPr>
            <a:xfrm rot="10800000" flipH="1">
              <a:off x="2138775" y="1789625"/>
              <a:ext cx="837000" cy="565500"/>
            </a:xfrm>
            <a:prstGeom prst="straightConnector1">
              <a:avLst/>
            </a:prstGeom>
            <a:noFill/>
            <a:ln w="9525" cap="flat" cmpd="sng">
              <a:solidFill>
                <a:srgbClr val="1F497D"/>
              </a:solidFill>
              <a:prstDash val="solid"/>
              <a:round/>
              <a:headEnd type="none" w="med" len="med"/>
              <a:tailEnd type="triangle" w="med" len="med"/>
            </a:ln>
          </p:spPr>
        </p:cxnSp>
        <p:cxnSp>
          <p:nvCxnSpPr>
            <p:cNvPr id="531" name="Google Shape;531;p68"/>
            <p:cNvCxnSpPr>
              <a:stCxn id="511" idx="6"/>
              <a:endCxn id="514" idx="2"/>
            </p:cNvCxnSpPr>
            <p:nvPr/>
          </p:nvCxnSpPr>
          <p:spPr>
            <a:xfrm>
              <a:off x="2138775" y="2355125"/>
              <a:ext cx="837000" cy="565500"/>
            </a:xfrm>
            <a:prstGeom prst="straightConnector1">
              <a:avLst/>
            </a:prstGeom>
            <a:noFill/>
            <a:ln w="9525" cap="flat" cmpd="sng">
              <a:solidFill>
                <a:srgbClr val="1F497D"/>
              </a:solidFill>
              <a:prstDash val="solid"/>
              <a:round/>
              <a:headEnd type="none" w="med" len="med"/>
              <a:tailEnd type="triangle" w="med" len="med"/>
            </a:ln>
          </p:spPr>
        </p:cxnSp>
        <p:cxnSp>
          <p:nvCxnSpPr>
            <p:cNvPr id="532" name="Google Shape;532;p68"/>
            <p:cNvCxnSpPr>
              <a:stCxn id="511" idx="6"/>
              <a:endCxn id="515" idx="2"/>
            </p:cNvCxnSpPr>
            <p:nvPr/>
          </p:nvCxnSpPr>
          <p:spPr>
            <a:xfrm>
              <a:off x="2138775" y="2355125"/>
              <a:ext cx="837000" cy="1696500"/>
            </a:xfrm>
            <a:prstGeom prst="straightConnector1">
              <a:avLst/>
            </a:prstGeom>
            <a:noFill/>
            <a:ln w="9525" cap="flat" cmpd="sng">
              <a:solidFill>
                <a:srgbClr val="1F497D"/>
              </a:solidFill>
              <a:prstDash val="solid"/>
              <a:round/>
              <a:headEnd type="none" w="med" len="med"/>
              <a:tailEnd type="triangle" w="med" len="med"/>
            </a:ln>
          </p:spPr>
        </p:cxnSp>
        <p:cxnSp>
          <p:nvCxnSpPr>
            <p:cNvPr id="533" name="Google Shape;533;p68"/>
            <p:cNvCxnSpPr>
              <a:stCxn id="510" idx="6"/>
              <a:endCxn id="513" idx="2"/>
            </p:cNvCxnSpPr>
            <p:nvPr/>
          </p:nvCxnSpPr>
          <p:spPr>
            <a:xfrm rot="10800000" flipH="1">
              <a:off x="2138775" y="1789608"/>
              <a:ext cx="837000" cy="1704900"/>
            </a:xfrm>
            <a:prstGeom prst="straightConnector1">
              <a:avLst/>
            </a:prstGeom>
            <a:noFill/>
            <a:ln w="9525" cap="flat" cmpd="sng">
              <a:solidFill>
                <a:srgbClr val="1F497D"/>
              </a:solidFill>
              <a:prstDash val="solid"/>
              <a:round/>
              <a:headEnd type="none" w="med" len="med"/>
              <a:tailEnd type="triangle" w="med" len="med"/>
            </a:ln>
          </p:spPr>
        </p:cxnSp>
        <p:cxnSp>
          <p:nvCxnSpPr>
            <p:cNvPr id="534" name="Google Shape;534;p68"/>
            <p:cNvCxnSpPr>
              <a:stCxn id="510" idx="6"/>
              <a:endCxn id="514" idx="2"/>
            </p:cNvCxnSpPr>
            <p:nvPr/>
          </p:nvCxnSpPr>
          <p:spPr>
            <a:xfrm rot="10800000" flipH="1">
              <a:off x="2138775" y="2920608"/>
              <a:ext cx="837000" cy="573900"/>
            </a:xfrm>
            <a:prstGeom prst="straightConnector1">
              <a:avLst/>
            </a:prstGeom>
            <a:noFill/>
            <a:ln w="9525" cap="flat" cmpd="sng">
              <a:solidFill>
                <a:srgbClr val="1F497D"/>
              </a:solidFill>
              <a:prstDash val="solid"/>
              <a:round/>
              <a:headEnd type="none" w="med" len="med"/>
              <a:tailEnd type="triangle" w="med" len="med"/>
            </a:ln>
          </p:spPr>
        </p:cxnSp>
        <p:cxnSp>
          <p:nvCxnSpPr>
            <p:cNvPr id="535" name="Google Shape;535;p68"/>
            <p:cNvCxnSpPr>
              <a:stCxn id="510" idx="6"/>
              <a:endCxn id="514" idx="2"/>
            </p:cNvCxnSpPr>
            <p:nvPr/>
          </p:nvCxnSpPr>
          <p:spPr>
            <a:xfrm rot="10800000" flipH="1">
              <a:off x="2138775" y="2920608"/>
              <a:ext cx="837000" cy="573900"/>
            </a:xfrm>
            <a:prstGeom prst="straightConnector1">
              <a:avLst/>
            </a:prstGeom>
            <a:noFill/>
            <a:ln w="9525" cap="flat" cmpd="sng">
              <a:solidFill>
                <a:srgbClr val="1F497D"/>
              </a:solidFill>
              <a:prstDash val="solid"/>
              <a:round/>
              <a:headEnd type="none" w="med" len="med"/>
              <a:tailEnd type="triangle" w="med" len="med"/>
            </a:ln>
          </p:spPr>
        </p:cxnSp>
        <p:cxnSp>
          <p:nvCxnSpPr>
            <p:cNvPr id="536" name="Google Shape;536;p68"/>
            <p:cNvCxnSpPr>
              <a:stCxn id="510" idx="6"/>
              <a:endCxn id="515" idx="2"/>
            </p:cNvCxnSpPr>
            <p:nvPr/>
          </p:nvCxnSpPr>
          <p:spPr>
            <a:xfrm>
              <a:off x="2138775" y="3494508"/>
              <a:ext cx="837000" cy="557100"/>
            </a:xfrm>
            <a:prstGeom prst="straightConnector1">
              <a:avLst/>
            </a:prstGeom>
            <a:noFill/>
            <a:ln w="9525" cap="flat" cmpd="sng">
              <a:solidFill>
                <a:srgbClr val="1F497D"/>
              </a:solidFill>
              <a:prstDash val="solid"/>
              <a:round/>
              <a:headEnd type="none" w="med" len="med"/>
              <a:tailEnd type="triangle" w="med" len="med"/>
            </a:ln>
          </p:spPr>
        </p:cxnSp>
        <p:cxnSp>
          <p:nvCxnSpPr>
            <p:cNvPr id="537" name="Google Shape;537;p68"/>
            <p:cNvCxnSpPr>
              <a:stCxn id="516" idx="6"/>
              <a:endCxn id="523" idx="2"/>
            </p:cNvCxnSpPr>
            <p:nvPr/>
          </p:nvCxnSpPr>
          <p:spPr>
            <a:xfrm>
              <a:off x="4023359" y="658525"/>
              <a:ext cx="837000" cy="0"/>
            </a:xfrm>
            <a:prstGeom prst="straightConnector1">
              <a:avLst/>
            </a:prstGeom>
            <a:noFill/>
            <a:ln w="9525" cap="flat" cmpd="sng">
              <a:solidFill>
                <a:srgbClr val="1F497D"/>
              </a:solidFill>
              <a:prstDash val="solid"/>
              <a:round/>
              <a:headEnd type="none" w="med" len="med"/>
              <a:tailEnd type="triangle" w="med" len="med"/>
            </a:ln>
          </p:spPr>
        </p:cxnSp>
        <p:cxnSp>
          <p:nvCxnSpPr>
            <p:cNvPr id="538" name="Google Shape;538;p68"/>
            <p:cNvCxnSpPr>
              <a:stCxn id="513" idx="6"/>
              <a:endCxn id="520" idx="2"/>
            </p:cNvCxnSpPr>
            <p:nvPr/>
          </p:nvCxnSpPr>
          <p:spPr>
            <a:xfrm>
              <a:off x="4023359" y="1789592"/>
              <a:ext cx="837000" cy="0"/>
            </a:xfrm>
            <a:prstGeom prst="straightConnector1">
              <a:avLst/>
            </a:prstGeom>
            <a:noFill/>
            <a:ln w="9525" cap="flat" cmpd="sng">
              <a:solidFill>
                <a:srgbClr val="1F497D"/>
              </a:solidFill>
              <a:prstDash val="solid"/>
              <a:round/>
              <a:headEnd type="none" w="med" len="med"/>
              <a:tailEnd type="triangle" w="med" len="med"/>
            </a:ln>
          </p:spPr>
        </p:cxnSp>
        <p:cxnSp>
          <p:nvCxnSpPr>
            <p:cNvPr id="539" name="Google Shape;539;p68"/>
            <p:cNvCxnSpPr>
              <a:stCxn id="514" idx="6"/>
              <a:endCxn id="521" idx="2"/>
            </p:cNvCxnSpPr>
            <p:nvPr/>
          </p:nvCxnSpPr>
          <p:spPr>
            <a:xfrm>
              <a:off x="4023359" y="2920658"/>
              <a:ext cx="837000" cy="0"/>
            </a:xfrm>
            <a:prstGeom prst="straightConnector1">
              <a:avLst/>
            </a:prstGeom>
            <a:noFill/>
            <a:ln w="9525" cap="flat" cmpd="sng">
              <a:solidFill>
                <a:srgbClr val="1F497D"/>
              </a:solidFill>
              <a:prstDash val="solid"/>
              <a:round/>
              <a:headEnd type="none" w="med" len="med"/>
              <a:tailEnd type="triangle" w="med" len="med"/>
            </a:ln>
          </p:spPr>
        </p:cxnSp>
        <p:cxnSp>
          <p:nvCxnSpPr>
            <p:cNvPr id="540" name="Google Shape;540;p68"/>
            <p:cNvCxnSpPr>
              <a:stCxn id="515" idx="6"/>
              <a:endCxn id="522" idx="2"/>
            </p:cNvCxnSpPr>
            <p:nvPr/>
          </p:nvCxnSpPr>
          <p:spPr>
            <a:xfrm>
              <a:off x="4023359" y="4051725"/>
              <a:ext cx="837000" cy="0"/>
            </a:xfrm>
            <a:prstGeom prst="straightConnector1">
              <a:avLst/>
            </a:prstGeom>
            <a:noFill/>
            <a:ln w="9525" cap="flat" cmpd="sng">
              <a:solidFill>
                <a:srgbClr val="1F497D"/>
              </a:solidFill>
              <a:prstDash val="solid"/>
              <a:round/>
              <a:headEnd type="none" w="med" len="med"/>
              <a:tailEnd type="triangle" w="med" len="med"/>
            </a:ln>
          </p:spPr>
        </p:cxnSp>
        <p:cxnSp>
          <p:nvCxnSpPr>
            <p:cNvPr id="541" name="Google Shape;541;p68"/>
            <p:cNvCxnSpPr>
              <a:stCxn id="516" idx="6"/>
              <a:endCxn id="520" idx="2"/>
            </p:cNvCxnSpPr>
            <p:nvPr/>
          </p:nvCxnSpPr>
          <p:spPr>
            <a:xfrm>
              <a:off x="4023359" y="658525"/>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542" name="Google Shape;542;p68"/>
            <p:cNvCxnSpPr>
              <a:stCxn id="516" idx="6"/>
              <a:endCxn id="521" idx="2"/>
            </p:cNvCxnSpPr>
            <p:nvPr/>
          </p:nvCxnSpPr>
          <p:spPr>
            <a:xfrm>
              <a:off x="4023359" y="658525"/>
              <a:ext cx="837000" cy="2262000"/>
            </a:xfrm>
            <a:prstGeom prst="straightConnector1">
              <a:avLst/>
            </a:prstGeom>
            <a:noFill/>
            <a:ln w="9525" cap="flat" cmpd="sng">
              <a:solidFill>
                <a:srgbClr val="1F497D"/>
              </a:solidFill>
              <a:prstDash val="solid"/>
              <a:round/>
              <a:headEnd type="none" w="med" len="med"/>
              <a:tailEnd type="triangle" w="med" len="med"/>
            </a:ln>
          </p:spPr>
        </p:cxnSp>
        <p:cxnSp>
          <p:nvCxnSpPr>
            <p:cNvPr id="543" name="Google Shape;543;p68"/>
            <p:cNvCxnSpPr>
              <a:stCxn id="516" idx="6"/>
              <a:endCxn id="522" idx="2"/>
            </p:cNvCxnSpPr>
            <p:nvPr/>
          </p:nvCxnSpPr>
          <p:spPr>
            <a:xfrm>
              <a:off x="4023359" y="658525"/>
              <a:ext cx="837000" cy="3393300"/>
            </a:xfrm>
            <a:prstGeom prst="straightConnector1">
              <a:avLst/>
            </a:prstGeom>
            <a:noFill/>
            <a:ln w="9525" cap="flat" cmpd="sng">
              <a:solidFill>
                <a:srgbClr val="1F497D"/>
              </a:solidFill>
              <a:prstDash val="solid"/>
              <a:round/>
              <a:headEnd type="none" w="med" len="med"/>
              <a:tailEnd type="triangle" w="med" len="med"/>
            </a:ln>
          </p:spPr>
        </p:cxnSp>
        <p:cxnSp>
          <p:nvCxnSpPr>
            <p:cNvPr id="544" name="Google Shape;544;p68"/>
            <p:cNvCxnSpPr>
              <a:stCxn id="513" idx="6"/>
              <a:endCxn id="521" idx="2"/>
            </p:cNvCxnSpPr>
            <p:nvPr/>
          </p:nvCxnSpPr>
          <p:spPr>
            <a:xfrm>
              <a:off x="4023359" y="1789592"/>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545" name="Google Shape;545;p68"/>
            <p:cNvCxnSpPr>
              <a:stCxn id="513" idx="6"/>
              <a:endCxn id="522" idx="2"/>
            </p:cNvCxnSpPr>
            <p:nvPr/>
          </p:nvCxnSpPr>
          <p:spPr>
            <a:xfrm>
              <a:off x="4023359" y="1789592"/>
              <a:ext cx="837000" cy="2262000"/>
            </a:xfrm>
            <a:prstGeom prst="straightConnector1">
              <a:avLst/>
            </a:prstGeom>
            <a:noFill/>
            <a:ln w="9525" cap="flat" cmpd="sng">
              <a:solidFill>
                <a:srgbClr val="1F497D"/>
              </a:solidFill>
              <a:prstDash val="solid"/>
              <a:round/>
              <a:headEnd type="none" w="med" len="med"/>
              <a:tailEnd type="triangle" w="med" len="med"/>
            </a:ln>
          </p:spPr>
        </p:cxnSp>
        <p:cxnSp>
          <p:nvCxnSpPr>
            <p:cNvPr id="546" name="Google Shape;546;p68"/>
            <p:cNvCxnSpPr>
              <a:stCxn id="514" idx="6"/>
              <a:endCxn id="523" idx="2"/>
            </p:cNvCxnSpPr>
            <p:nvPr/>
          </p:nvCxnSpPr>
          <p:spPr>
            <a:xfrm rot="10800000" flipH="1">
              <a:off x="4023359" y="658658"/>
              <a:ext cx="837000" cy="2262000"/>
            </a:xfrm>
            <a:prstGeom prst="straightConnector1">
              <a:avLst/>
            </a:prstGeom>
            <a:noFill/>
            <a:ln w="9525" cap="flat" cmpd="sng">
              <a:solidFill>
                <a:srgbClr val="1F497D"/>
              </a:solidFill>
              <a:prstDash val="solid"/>
              <a:round/>
              <a:headEnd type="none" w="med" len="med"/>
              <a:tailEnd type="triangle" w="med" len="med"/>
            </a:ln>
          </p:spPr>
        </p:cxnSp>
        <p:cxnSp>
          <p:nvCxnSpPr>
            <p:cNvPr id="547" name="Google Shape;547;p68"/>
            <p:cNvCxnSpPr>
              <a:stCxn id="514" idx="6"/>
              <a:endCxn id="520" idx="2"/>
            </p:cNvCxnSpPr>
            <p:nvPr/>
          </p:nvCxnSpPr>
          <p:spPr>
            <a:xfrm rot="10800000" flipH="1">
              <a:off x="4023359" y="1789658"/>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548" name="Google Shape;548;p68"/>
            <p:cNvCxnSpPr>
              <a:stCxn id="515" idx="6"/>
              <a:endCxn id="521" idx="2"/>
            </p:cNvCxnSpPr>
            <p:nvPr/>
          </p:nvCxnSpPr>
          <p:spPr>
            <a:xfrm rot="10800000" flipH="1">
              <a:off x="4023359" y="2920725"/>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549" name="Google Shape;549;p68"/>
            <p:cNvCxnSpPr>
              <a:stCxn id="513" idx="6"/>
              <a:endCxn id="523" idx="2"/>
            </p:cNvCxnSpPr>
            <p:nvPr/>
          </p:nvCxnSpPr>
          <p:spPr>
            <a:xfrm rot="10800000" flipH="1">
              <a:off x="4023359" y="658592"/>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550" name="Google Shape;550;p68"/>
            <p:cNvCxnSpPr>
              <a:stCxn id="514" idx="6"/>
              <a:endCxn id="522" idx="2"/>
            </p:cNvCxnSpPr>
            <p:nvPr/>
          </p:nvCxnSpPr>
          <p:spPr>
            <a:xfrm>
              <a:off x="4023359" y="2920658"/>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551" name="Google Shape;551;p68"/>
            <p:cNvCxnSpPr>
              <a:stCxn id="515" idx="6"/>
              <a:endCxn id="520" idx="2"/>
            </p:cNvCxnSpPr>
            <p:nvPr/>
          </p:nvCxnSpPr>
          <p:spPr>
            <a:xfrm rot="10800000" flipH="1">
              <a:off x="4023359" y="1789725"/>
              <a:ext cx="837000" cy="2262000"/>
            </a:xfrm>
            <a:prstGeom prst="straightConnector1">
              <a:avLst/>
            </a:prstGeom>
            <a:noFill/>
            <a:ln w="9525" cap="flat" cmpd="sng">
              <a:solidFill>
                <a:srgbClr val="1F497D"/>
              </a:solidFill>
              <a:prstDash val="solid"/>
              <a:round/>
              <a:headEnd type="none" w="med" len="med"/>
              <a:tailEnd type="triangle" w="med" len="med"/>
            </a:ln>
          </p:spPr>
        </p:cxnSp>
        <p:cxnSp>
          <p:nvCxnSpPr>
            <p:cNvPr id="552" name="Google Shape;552;p68"/>
            <p:cNvCxnSpPr>
              <a:stCxn id="515" idx="6"/>
              <a:endCxn id="523" idx="2"/>
            </p:cNvCxnSpPr>
            <p:nvPr/>
          </p:nvCxnSpPr>
          <p:spPr>
            <a:xfrm rot="10800000" flipH="1">
              <a:off x="4023359" y="658425"/>
              <a:ext cx="837000" cy="3393300"/>
            </a:xfrm>
            <a:prstGeom prst="straightConnector1">
              <a:avLst/>
            </a:prstGeom>
            <a:noFill/>
            <a:ln w="9525" cap="flat" cmpd="sng">
              <a:solidFill>
                <a:srgbClr val="1F497D"/>
              </a:solidFill>
              <a:prstDash val="solid"/>
              <a:round/>
              <a:headEnd type="none" w="med" len="med"/>
              <a:tailEnd type="triangle" w="med" len="med"/>
            </a:ln>
          </p:spPr>
        </p:cxnSp>
        <p:cxnSp>
          <p:nvCxnSpPr>
            <p:cNvPr id="553" name="Google Shape;553;p68"/>
            <p:cNvCxnSpPr>
              <a:stCxn id="520" idx="6"/>
              <a:endCxn id="519" idx="2"/>
            </p:cNvCxnSpPr>
            <p:nvPr/>
          </p:nvCxnSpPr>
          <p:spPr>
            <a:xfrm rot="10800000" flipH="1">
              <a:off x="5907943" y="1215692"/>
              <a:ext cx="837000" cy="573900"/>
            </a:xfrm>
            <a:prstGeom prst="straightConnector1">
              <a:avLst/>
            </a:prstGeom>
            <a:noFill/>
            <a:ln w="9525" cap="flat" cmpd="sng">
              <a:solidFill>
                <a:srgbClr val="1F497D"/>
              </a:solidFill>
              <a:prstDash val="solid"/>
              <a:round/>
              <a:headEnd type="none" w="med" len="med"/>
              <a:tailEnd type="triangle" w="med" len="med"/>
            </a:ln>
          </p:spPr>
        </p:cxnSp>
        <p:cxnSp>
          <p:nvCxnSpPr>
            <p:cNvPr id="554" name="Google Shape;554;p68"/>
            <p:cNvCxnSpPr>
              <a:stCxn id="521" idx="6"/>
              <a:endCxn id="518" idx="2"/>
            </p:cNvCxnSpPr>
            <p:nvPr/>
          </p:nvCxnSpPr>
          <p:spPr>
            <a:xfrm rot="10800000" flipH="1">
              <a:off x="5907943" y="2355158"/>
              <a:ext cx="837000" cy="565500"/>
            </a:xfrm>
            <a:prstGeom prst="straightConnector1">
              <a:avLst/>
            </a:prstGeom>
            <a:noFill/>
            <a:ln w="9525" cap="flat" cmpd="sng">
              <a:solidFill>
                <a:srgbClr val="1F497D"/>
              </a:solidFill>
              <a:prstDash val="solid"/>
              <a:round/>
              <a:headEnd type="none" w="med" len="med"/>
              <a:tailEnd type="triangle" w="med" len="med"/>
            </a:ln>
          </p:spPr>
        </p:cxnSp>
        <p:cxnSp>
          <p:nvCxnSpPr>
            <p:cNvPr id="555" name="Google Shape;555;p68"/>
            <p:cNvCxnSpPr>
              <a:stCxn id="522" idx="6"/>
              <a:endCxn id="517" idx="2"/>
            </p:cNvCxnSpPr>
            <p:nvPr/>
          </p:nvCxnSpPr>
          <p:spPr>
            <a:xfrm rot="10800000" flipH="1">
              <a:off x="5907943" y="3494625"/>
              <a:ext cx="837000" cy="557100"/>
            </a:xfrm>
            <a:prstGeom prst="straightConnector1">
              <a:avLst/>
            </a:prstGeom>
            <a:noFill/>
            <a:ln w="9525" cap="flat" cmpd="sng">
              <a:solidFill>
                <a:srgbClr val="1F497D"/>
              </a:solidFill>
              <a:prstDash val="solid"/>
              <a:round/>
              <a:headEnd type="none" w="med" len="med"/>
              <a:tailEnd type="triangle" w="med" len="med"/>
            </a:ln>
          </p:spPr>
        </p:cxnSp>
        <p:cxnSp>
          <p:nvCxnSpPr>
            <p:cNvPr id="556" name="Google Shape;556;p68"/>
            <p:cNvCxnSpPr>
              <a:stCxn id="522" idx="6"/>
              <a:endCxn id="518" idx="2"/>
            </p:cNvCxnSpPr>
            <p:nvPr/>
          </p:nvCxnSpPr>
          <p:spPr>
            <a:xfrm rot="10800000" flipH="1">
              <a:off x="5907943" y="2355225"/>
              <a:ext cx="837000" cy="1696500"/>
            </a:xfrm>
            <a:prstGeom prst="straightConnector1">
              <a:avLst/>
            </a:prstGeom>
            <a:noFill/>
            <a:ln w="9525" cap="flat" cmpd="sng">
              <a:solidFill>
                <a:srgbClr val="1F497D"/>
              </a:solidFill>
              <a:prstDash val="solid"/>
              <a:round/>
              <a:headEnd type="none" w="med" len="med"/>
              <a:tailEnd type="triangle" w="med" len="med"/>
            </a:ln>
          </p:spPr>
        </p:cxnSp>
        <p:cxnSp>
          <p:nvCxnSpPr>
            <p:cNvPr id="557" name="Google Shape;557;p68"/>
            <p:cNvCxnSpPr>
              <a:stCxn id="522" idx="6"/>
              <a:endCxn id="519" idx="2"/>
            </p:cNvCxnSpPr>
            <p:nvPr/>
          </p:nvCxnSpPr>
          <p:spPr>
            <a:xfrm rot="10800000" flipH="1">
              <a:off x="5907943" y="1215825"/>
              <a:ext cx="837000" cy="2835900"/>
            </a:xfrm>
            <a:prstGeom prst="straightConnector1">
              <a:avLst/>
            </a:prstGeom>
            <a:noFill/>
            <a:ln w="9525" cap="flat" cmpd="sng">
              <a:solidFill>
                <a:srgbClr val="1F497D"/>
              </a:solidFill>
              <a:prstDash val="solid"/>
              <a:round/>
              <a:headEnd type="none" w="med" len="med"/>
              <a:tailEnd type="triangle" w="med" len="med"/>
            </a:ln>
          </p:spPr>
        </p:cxnSp>
        <p:cxnSp>
          <p:nvCxnSpPr>
            <p:cNvPr id="558" name="Google Shape;558;p68"/>
            <p:cNvCxnSpPr>
              <a:stCxn id="521" idx="6"/>
              <a:endCxn id="519" idx="2"/>
            </p:cNvCxnSpPr>
            <p:nvPr/>
          </p:nvCxnSpPr>
          <p:spPr>
            <a:xfrm rot="10800000" flipH="1">
              <a:off x="5907943" y="1215758"/>
              <a:ext cx="837000" cy="1704900"/>
            </a:xfrm>
            <a:prstGeom prst="straightConnector1">
              <a:avLst/>
            </a:prstGeom>
            <a:noFill/>
            <a:ln w="9525" cap="flat" cmpd="sng">
              <a:solidFill>
                <a:srgbClr val="1F497D"/>
              </a:solidFill>
              <a:prstDash val="solid"/>
              <a:round/>
              <a:headEnd type="none" w="med" len="med"/>
              <a:tailEnd type="triangle" w="med" len="med"/>
            </a:ln>
          </p:spPr>
        </p:cxnSp>
        <p:cxnSp>
          <p:nvCxnSpPr>
            <p:cNvPr id="559" name="Google Shape;559;p68"/>
            <p:cNvCxnSpPr>
              <a:stCxn id="523" idx="6"/>
              <a:endCxn id="519" idx="2"/>
            </p:cNvCxnSpPr>
            <p:nvPr/>
          </p:nvCxnSpPr>
          <p:spPr>
            <a:xfrm>
              <a:off x="5907943" y="658525"/>
              <a:ext cx="837000" cy="557100"/>
            </a:xfrm>
            <a:prstGeom prst="straightConnector1">
              <a:avLst/>
            </a:prstGeom>
            <a:noFill/>
            <a:ln w="9525" cap="flat" cmpd="sng">
              <a:solidFill>
                <a:srgbClr val="1F497D"/>
              </a:solidFill>
              <a:prstDash val="solid"/>
              <a:round/>
              <a:headEnd type="none" w="med" len="med"/>
              <a:tailEnd type="triangle" w="med" len="med"/>
            </a:ln>
          </p:spPr>
        </p:cxnSp>
        <p:cxnSp>
          <p:nvCxnSpPr>
            <p:cNvPr id="560" name="Google Shape;560;p68"/>
            <p:cNvCxnSpPr>
              <a:stCxn id="523" idx="6"/>
              <a:endCxn id="518" idx="2"/>
            </p:cNvCxnSpPr>
            <p:nvPr/>
          </p:nvCxnSpPr>
          <p:spPr>
            <a:xfrm>
              <a:off x="5907943" y="658525"/>
              <a:ext cx="837000" cy="1696500"/>
            </a:xfrm>
            <a:prstGeom prst="straightConnector1">
              <a:avLst/>
            </a:prstGeom>
            <a:noFill/>
            <a:ln w="9525" cap="flat" cmpd="sng">
              <a:solidFill>
                <a:srgbClr val="1F497D"/>
              </a:solidFill>
              <a:prstDash val="solid"/>
              <a:round/>
              <a:headEnd type="none" w="med" len="med"/>
              <a:tailEnd type="triangle" w="med" len="med"/>
            </a:ln>
          </p:spPr>
        </p:cxnSp>
        <p:cxnSp>
          <p:nvCxnSpPr>
            <p:cNvPr id="561" name="Google Shape;561;p68"/>
            <p:cNvCxnSpPr>
              <a:stCxn id="523" idx="6"/>
              <a:endCxn id="517" idx="2"/>
            </p:cNvCxnSpPr>
            <p:nvPr/>
          </p:nvCxnSpPr>
          <p:spPr>
            <a:xfrm>
              <a:off x="5907943" y="658525"/>
              <a:ext cx="837000" cy="2835900"/>
            </a:xfrm>
            <a:prstGeom prst="straightConnector1">
              <a:avLst/>
            </a:prstGeom>
            <a:noFill/>
            <a:ln w="9525" cap="flat" cmpd="sng">
              <a:solidFill>
                <a:srgbClr val="1F497D"/>
              </a:solidFill>
              <a:prstDash val="solid"/>
              <a:round/>
              <a:headEnd type="none" w="med" len="med"/>
              <a:tailEnd type="triangle" w="med" len="med"/>
            </a:ln>
          </p:spPr>
        </p:cxnSp>
        <p:cxnSp>
          <p:nvCxnSpPr>
            <p:cNvPr id="562" name="Google Shape;562;p68"/>
            <p:cNvCxnSpPr>
              <a:stCxn id="520" idx="6"/>
              <a:endCxn id="517" idx="2"/>
            </p:cNvCxnSpPr>
            <p:nvPr/>
          </p:nvCxnSpPr>
          <p:spPr>
            <a:xfrm>
              <a:off x="5907943" y="1789592"/>
              <a:ext cx="837000" cy="1704900"/>
            </a:xfrm>
            <a:prstGeom prst="straightConnector1">
              <a:avLst/>
            </a:prstGeom>
            <a:noFill/>
            <a:ln w="9525" cap="flat" cmpd="sng">
              <a:solidFill>
                <a:srgbClr val="1F497D"/>
              </a:solidFill>
              <a:prstDash val="solid"/>
              <a:round/>
              <a:headEnd type="none" w="med" len="med"/>
              <a:tailEnd type="triangle" w="med" len="med"/>
            </a:ln>
          </p:spPr>
        </p:cxnSp>
        <p:cxnSp>
          <p:nvCxnSpPr>
            <p:cNvPr id="563" name="Google Shape;563;p68"/>
            <p:cNvCxnSpPr>
              <a:stCxn id="520" idx="6"/>
              <a:endCxn id="518" idx="2"/>
            </p:cNvCxnSpPr>
            <p:nvPr/>
          </p:nvCxnSpPr>
          <p:spPr>
            <a:xfrm>
              <a:off x="5907943" y="1789592"/>
              <a:ext cx="837000" cy="565500"/>
            </a:xfrm>
            <a:prstGeom prst="straightConnector1">
              <a:avLst/>
            </a:prstGeom>
            <a:noFill/>
            <a:ln w="9525" cap="flat" cmpd="sng">
              <a:solidFill>
                <a:srgbClr val="1F497D"/>
              </a:solidFill>
              <a:prstDash val="solid"/>
              <a:round/>
              <a:headEnd type="none" w="med" len="med"/>
              <a:tailEnd type="triangle" w="med" len="med"/>
            </a:ln>
          </p:spPr>
        </p:cxnSp>
        <p:cxnSp>
          <p:nvCxnSpPr>
            <p:cNvPr id="564" name="Google Shape;564;p68"/>
            <p:cNvCxnSpPr>
              <a:stCxn id="521" idx="6"/>
              <a:endCxn id="517" idx="2"/>
            </p:cNvCxnSpPr>
            <p:nvPr/>
          </p:nvCxnSpPr>
          <p:spPr>
            <a:xfrm>
              <a:off x="5907943" y="2920658"/>
              <a:ext cx="837000" cy="573900"/>
            </a:xfrm>
            <a:prstGeom prst="straightConnector1">
              <a:avLst/>
            </a:prstGeom>
            <a:noFill/>
            <a:ln w="9525" cap="flat" cmpd="sng">
              <a:solidFill>
                <a:srgbClr val="1F497D"/>
              </a:solidFill>
              <a:prstDash val="solid"/>
              <a:round/>
              <a:headEnd type="none" w="med" len="med"/>
              <a:tailEnd type="triangle" w="med" len="med"/>
            </a:ln>
          </p:spPr>
        </p:cxnSp>
      </p:grpSp>
      <p:pic>
        <p:nvPicPr>
          <p:cNvPr id="565" name="Google Shape;565;p68"/>
          <p:cNvPicPr preferRelativeResize="0"/>
          <p:nvPr/>
        </p:nvPicPr>
        <p:blipFill rotWithShape="1">
          <a:blip r:embed="rId6">
            <a:alphaModFix/>
          </a:blip>
          <a:srcRect/>
          <a:stretch/>
        </p:blipFill>
        <p:spPr>
          <a:xfrm>
            <a:off x="7307475" y="4445850"/>
            <a:ext cx="1635851" cy="505625"/>
          </a:xfrm>
          <a:prstGeom prst="rect">
            <a:avLst/>
          </a:prstGeom>
          <a:noFill/>
          <a:ln>
            <a:noFill/>
          </a:ln>
        </p:spPr>
      </p:pic>
      <p:pic>
        <p:nvPicPr>
          <p:cNvPr id="566" name="Google Shape;566;p68"/>
          <p:cNvPicPr preferRelativeResize="0"/>
          <p:nvPr/>
        </p:nvPicPr>
        <p:blipFill>
          <a:blip r:embed="rId7">
            <a:alphaModFix/>
          </a:blip>
          <a:stretch>
            <a:fillRect/>
          </a:stretch>
        </p:blipFill>
        <p:spPr>
          <a:xfrm>
            <a:off x="4928508" y="4357238"/>
            <a:ext cx="2090020" cy="682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ctrTitle"/>
          </p:nvPr>
        </p:nvSpPr>
        <p:spPr>
          <a:xfrm>
            <a:off x="95125" y="100455"/>
            <a:ext cx="7770900" cy="8562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rgbClr val="500000"/>
                </a:solidFill>
                <a:latin typeface="Calibri"/>
                <a:ea typeface="Calibri"/>
                <a:cs typeface="Calibri"/>
                <a:sym typeface="Calibri"/>
              </a:rPr>
              <a:t>Relationship of AI, ML, and DL</a:t>
            </a:r>
            <a:endParaRPr sz="3000" b="1">
              <a:solidFill>
                <a:srgbClr val="500000"/>
              </a:solidFill>
              <a:latin typeface="Calibri"/>
              <a:ea typeface="Calibri"/>
              <a:cs typeface="Calibri"/>
              <a:sym typeface="Calibri"/>
            </a:endParaRPr>
          </a:p>
        </p:txBody>
      </p:sp>
      <p:grpSp>
        <p:nvGrpSpPr>
          <p:cNvPr id="573" name="Google Shape;573;p69"/>
          <p:cNvGrpSpPr/>
          <p:nvPr/>
        </p:nvGrpSpPr>
        <p:grpSpPr>
          <a:xfrm>
            <a:off x="4734300" y="798125"/>
            <a:ext cx="3817200" cy="3768925"/>
            <a:chOff x="2811000" y="399200"/>
            <a:chExt cx="3817200" cy="3768925"/>
          </a:xfrm>
        </p:grpSpPr>
        <p:sp>
          <p:nvSpPr>
            <p:cNvPr id="574" name="Google Shape;574;p69"/>
            <p:cNvSpPr/>
            <p:nvPr/>
          </p:nvSpPr>
          <p:spPr>
            <a:xfrm>
              <a:off x="2811000" y="399200"/>
              <a:ext cx="3817200" cy="3768900"/>
            </a:xfrm>
            <a:prstGeom prst="ellipse">
              <a:avLst/>
            </a:prstGeom>
            <a:solidFill>
              <a:srgbClr val="CFE2F3"/>
            </a:solidFill>
            <a:ln w="9525" cap="flat" cmpd="sng">
              <a:solidFill>
                <a:schemeClr val="dk2"/>
              </a:solidFill>
              <a:prstDash val="solid"/>
              <a:round/>
              <a:headEnd type="none" w="sm" len="sm"/>
              <a:tailEnd type="none" w="sm" len="sm"/>
            </a:ln>
            <a:effectLst>
              <a:outerShdw blurRad="242888" dist="133350"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t>Artificial Intelligence</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
          <p:nvSpPr>
            <p:cNvPr id="575" name="Google Shape;575;p69"/>
            <p:cNvSpPr/>
            <p:nvPr/>
          </p:nvSpPr>
          <p:spPr>
            <a:xfrm>
              <a:off x="3365400" y="1406625"/>
              <a:ext cx="2807400" cy="2761500"/>
            </a:xfrm>
            <a:prstGeom prst="ellipse">
              <a:avLst/>
            </a:prstGeom>
            <a:solidFill>
              <a:srgbClr val="B6D7A8"/>
            </a:solidFill>
            <a:ln w="9525" cap="flat" cmpd="sng">
              <a:solidFill>
                <a:srgbClr val="000000"/>
              </a:solidFill>
              <a:prstDash val="solid"/>
              <a:round/>
              <a:headEnd type="none" w="sm" len="sm"/>
              <a:tailEnd type="none" w="sm" len="sm"/>
            </a:ln>
            <a:effectLst>
              <a:outerShdw blurRad="242888" dist="104775" dir="43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t>Machine Learning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
          <p:nvSpPr>
            <p:cNvPr id="576" name="Google Shape;576;p69"/>
            <p:cNvSpPr/>
            <p:nvPr/>
          </p:nvSpPr>
          <p:spPr>
            <a:xfrm>
              <a:off x="3742950" y="2141025"/>
              <a:ext cx="2052300" cy="2027100"/>
            </a:xfrm>
            <a:prstGeom prst="ellipse">
              <a:avLst/>
            </a:prstGeom>
            <a:solidFill>
              <a:srgbClr val="EA9999"/>
            </a:solidFill>
            <a:ln w="9525" cap="flat" cmpd="sng">
              <a:solidFill>
                <a:schemeClr val="dk2"/>
              </a:solidFill>
              <a:prstDash val="solid"/>
              <a:round/>
              <a:headEnd type="none" w="sm" len="sm"/>
              <a:tailEnd type="none" w="sm" len="sm"/>
            </a:ln>
            <a:effectLst>
              <a:outerShdw blurRad="171450" dist="152400" dir="42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t>Deep Learning</a:t>
              </a:r>
              <a:endParaRPr/>
            </a:p>
          </p:txBody>
        </p:sp>
      </p:grpSp>
      <p:sp>
        <p:nvSpPr>
          <p:cNvPr id="577" name="Google Shape;577;p69"/>
          <p:cNvSpPr txBox="1"/>
          <p:nvPr/>
        </p:nvSpPr>
        <p:spPr>
          <a:xfrm>
            <a:off x="438600" y="1332525"/>
            <a:ext cx="4049400" cy="3400200"/>
          </a:xfrm>
          <a:prstGeom prst="rect">
            <a:avLst/>
          </a:prstGeom>
          <a:noFill/>
          <a:ln>
            <a:noFill/>
          </a:ln>
        </p:spPr>
        <p:txBody>
          <a:bodyPr spcFirstLastPara="1" wrap="square" lIns="91425" tIns="91425" rIns="91425" bIns="91425" anchor="ctr" anchorCtr="0">
            <a:noAutofit/>
          </a:bodyPr>
          <a:lstStyle/>
          <a:p>
            <a:pPr marL="457200" lvl="0" indent="-381000" algn="l" rtl="0">
              <a:lnSpc>
                <a:spcPct val="90000"/>
              </a:lnSpc>
              <a:spcBef>
                <a:spcPts val="0"/>
              </a:spcBef>
              <a:spcAft>
                <a:spcPts val="0"/>
              </a:spcAft>
              <a:buClr>
                <a:schemeClr val="dk1"/>
              </a:buClr>
              <a:buSzPts val="2400"/>
              <a:buFont typeface="Calibri"/>
              <a:buChar char="●"/>
            </a:pPr>
            <a:r>
              <a:rPr lang="en" sz="2400" b="1">
                <a:solidFill>
                  <a:schemeClr val="dk1"/>
                </a:solidFill>
                <a:latin typeface="Calibri"/>
                <a:ea typeface="Calibri"/>
                <a:cs typeface="Calibri"/>
                <a:sym typeface="Calibri"/>
              </a:rPr>
              <a:t>Artificial Intelligence (AI) </a:t>
            </a:r>
            <a:r>
              <a:rPr lang="en" sz="2400">
                <a:solidFill>
                  <a:schemeClr val="dk1"/>
                </a:solidFill>
                <a:latin typeface="Calibri"/>
                <a:ea typeface="Calibri"/>
                <a:cs typeface="Calibri"/>
                <a:sym typeface="Calibri"/>
              </a:rPr>
              <a:t> is anything about man-made intelligence exhibited by machines.</a:t>
            </a:r>
            <a:endParaRPr sz="2400">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chemeClr val="dk1"/>
              </a:buClr>
              <a:buSzPts val="2400"/>
              <a:buFont typeface="Calibri"/>
              <a:buChar char="●"/>
            </a:pPr>
            <a:r>
              <a:rPr lang="en" sz="2400" b="1">
                <a:solidFill>
                  <a:schemeClr val="dk1"/>
                </a:solidFill>
                <a:latin typeface="Calibri"/>
                <a:ea typeface="Calibri"/>
                <a:cs typeface="Calibri"/>
                <a:sym typeface="Calibri"/>
              </a:rPr>
              <a:t>Machine Learning (ML)</a:t>
            </a:r>
            <a:r>
              <a:rPr lang="en" sz="2400">
                <a:solidFill>
                  <a:schemeClr val="dk1"/>
                </a:solidFill>
                <a:latin typeface="Calibri"/>
                <a:ea typeface="Calibri"/>
                <a:cs typeface="Calibri"/>
                <a:sym typeface="Calibri"/>
              </a:rPr>
              <a:t> is an approach to achieve </a:t>
            </a:r>
            <a:r>
              <a:rPr lang="en" sz="2400" b="1">
                <a:solidFill>
                  <a:schemeClr val="dk1"/>
                </a:solidFill>
                <a:latin typeface="Calibri"/>
                <a:ea typeface="Calibri"/>
                <a:cs typeface="Calibri"/>
                <a:sym typeface="Calibri"/>
              </a:rPr>
              <a:t>AI</a:t>
            </a: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chemeClr val="dk1"/>
              </a:buClr>
              <a:buSzPts val="2400"/>
              <a:buFont typeface="Calibri"/>
              <a:buChar char="●"/>
            </a:pPr>
            <a:r>
              <a:rPr lang="en" sz="2400" b="1">
                <a:solidFill>
                  <a:schemeClr val="dk1"/>
                </a:solidFill>
                <a:latin typeface="Calibri"/>
                <a:ea typeface="Calibri"/>
                <a:cs typeface="Calibri"/>
                <a:sym typeface="Calibri"/>
              </a:rPr>
              <a:t>Deep Learning (DL)</a:t>
            </a:r>
            <a:r>
              <a:rPr lang="en" sz="2400">
                <a:solidFill>
                  <a:schemeClr val="dk1"/>
                </a:solidFill>
                <a:latin typeface="Calibri"/>
                <a:ea typeface="Calibri"/>
                <a:cs typeface="Calibri"/>
                <a:sym typeface="Calibri"/>
              </a:rPr>
              <a:t> is one technique to implement </a:t>
            </a:r>
            <a:r>
              <a:rPr lang="en" sz="2400" b="1">
                <a:solidFill>
                  <a:schemeClr val="dk1"/>
                </a:solidFill>
                <a:latin typeface="Calibri"/>
                <a:ea typeface="Calibri"/>
                <a:cs typeface="Calibri"/>
                <a:sym typeface="Calibri"/>
              </a:rPr>
              <a:t>ML</a:t>
            </a: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0"/>
          <p:cNvSpPr txBox="1">
            <a:spLocks noGrp="1"/>
          </p:cNvSpPr>
          <p:nvPr>
            <p:ph type="ctrTitle"/>
          </p:nvPr>
        </p:nvSpPr>
        <p:spPr>
          <a:xfrm>
            <a:off x="95125" y="100450"/>
            <a:ext cx="5434500" cy="85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1">
                <a:solidFill>
                  <a:srgbClr val="500000"/>
                </a:solidFill>
                <a:latin typeface="Calibri"/>
                <a:ea typeface="Calibri"/>
                <a:cs typeface="Calibri"/>
                <a:sym typeface="Calibri"/>
              </a:rPr>
              <a:t>Types of ML Algorithms</a:t>
            </a:r>
            <a:endParaRPr sz="3500" b="1">
              <a:solidFill>
                <a:srgbClr val="500000"/>
              </a:solidFill>
              <a:latin typeface="Calibri"/>
              <a:ea typeface="Calibri"/>
              <a:cs typeface="Calibri"/>
              <a:sym typeface="Calibri"/>
            </a:endParaRPr>
          </a:p>
        </p:txBody>
      </p:sp>
      <p:sp>
        <p:nvSpPr>
          <p:cNvPr id="584" name="Google Shape;584;p70"/>
          <p:cNvSpPr txBox="1"/>
          <p:nvPr/>
        </p:nvSpPr>
        <p:spPr>
          <a:xfrm>
            <a:off x="438600" y="870700"/>
            <a:ext cx="4647600" cy="3700800"/>
          </a:xfrm>
          <a:prstGeom prst="rect">
            <a:avLst/>
          </a:prstGeom>
          <a:noFill/>
          <a:ln>
            <a:noFill/>
          </a:ln>
        </p:spPr>
        <p:txBody>
          <a:bodyPr spcFirstLastPara="1" wrap="square" lIns="91425" tIns="91425" rIns="91425" bIns="91425" anchor="ctr" anchorCtr="0">
            <a:noAutofit/>
          </a:bodyPr>
          <a:lstStyle/>
          <a:p>
            <a:pPr marL="457200" lvl="0" indent="-355600" algn="l" rtl="0">
              <a:lnSpc>
                <a:spcPct val="90000"/>
              </a:lnSpc>
              <a:spcBef>
                <a:spcPts val="0"/>
              </a:spcBef>
              <a:spcAft>
                <a:spcPts val="0"/>
              </a:spcAft>
              <a:buClr>
                <a:schemeClr val="dk1"/>
              </a:buClr>
              <a:buSzPts val="2000"/>
              <a:buFont typeface="Calibri"/>
              <a:buChar char="●"/>
            </a:pPr>
            <a:r>
              <a:rPr lang="en" sz="2000" b="1">
                <a:solidFill>
                  <a:schemeClr val="dk1"/>
                </a:solidFill>
                <a:latin typeface="Calibri"/>
                <a:ea typeface="Calibri"/>
                <a:cs typeface="Calibri"/>
                <a:sym typeface="Calibri"/>
              </a:rPr>
              <a:t>Supervised Learning</a:t>
            </a:r>
            <a:endParaRPr sz="2000" b="1">
              <a:solidFill>
                <a:schemeClr val="dk1"/>
              </a:solidFill>
              <a:latin typeface="Calibri"/>
              <a:ea typeface="Calibri"/>
              <a:cs typeface="Calibri"/>
              <a:sym typeface="Calibri"/>
            </a:endParaRPr>
          </a:p>
          <a:p>
            <a:pPr marL="914400" lvl="1" indent="-355600" algn="l" rtl="0">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trained with labeled data; including regression and classification problems</a:t>
            </a:r>
            <a:endParaRPr sz="2000" b="1">
              <a:solidFill>
                <a:schemeClr val="dk1"/>
              </a:solidFill>
              <a:latin typeface="Calibri"/>
              <a:ea typeface="Calibri"/>
              <a:cs typeface="Calibri"/>
              <a:sym typeface="Calibri"/>
            </a:endParaRPr>
          </a:p>
          <a:p>
            <a:pPr marL="457200" lvl="0" indent="-355600" algn="l" rtl="0">
              <a:lnSpc>
                <a:spcPct val="90000"/>
              </a:lnSpc>
              <a:spcBef>
                <a:spcPts val="0"/>
              </a:spcBef>
              <a:spcAft>
                <a:spcPts val="0"/>
              </a:spcAft>
              <a:buClr>
                <a:schemeClr val="dk1"/>
              </a:buClr>
              <a:buSzPts val="2000"/>
              <a:buFont typeface="Calibri"/>
              <a:buChar char="●"/>
            </a:pPr>
            <a:r>
              <a:rPr lang="en" sz="2000" b="1">
                <a:solidFill>
                  <a:schemeClr val="dk1"/>
                </a:solidFill>
                <a:latin typeface="Calibri"/>
                <a:ea typeface="Calibri"/>
                <a:cs typeface="Calibri"/>
                <a:sym typeface="Calibri"/>
              </a:rPr>
              <a:t>Unsupervised Learning</a:t>
            </a:r>
            <a:endParaRPr sz="2000" b="1">
              <a:solidFill>
                <a:schemeClr val="dk1"/>
              </a:solidFill>
              <a:latin typeface="Calibri"/>
              <a:ea typeface="Calibri"/>
              <a:cs typeface="Calibri"/>
              <a:sym typeface="Calibri"/>
            </a:endParaRPr>
          </a:p>
          <a:p>
            <a:pPr marL="914400" lvl="1" indent="-355600" algn="l" rtl="0">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trained with unlabeled data; clustering and association rule learning problems.</a:t>
            </a:r>
            <a:endParaRPr sz="2000">
              <a:solidFill>
                <a:schemeClr val="dk1"/>
              </a:solidFill>
              <a:latin typeface="Calibri"/>
              <a:ea typeface="Calibri"/>
              <a:cs typeface="Calibri"/>
              <a:sym typeface="Calibri"/>
            </a:endParaRPr>
          </a:p>
          <a:p>
            <a:pPr marL="457200" lvl="0" indent="-355600" algn="l" rtl="0">
              <a:lnSpc>
                <a:spcPct val="90000"/>
              </a:lnSpc>
              <a:spcBef>
                <a:spcPts val="0"/>
              </a:spcBef>
              <a:spcAft>
                <a:spcPts val="0"/>
              </a:spcAft>
              <a:buClr>
                <a:schemeClr val="dk1"/>
              </a:buClr>
              <a:buSzPts val="2000"/>
              <a:buFont typeface="Calibri"/>
              <a:buChar char="●"/>
            </a:pPr>
            <a:r>
              <a:rPr lang="en" sz="2000" b="1">
                <a:solidFill>
                  <a:schemeClr val="dk1"/>
                </a:solidFill>
                <a:latin typeface="Calibri"/>
                <a:ea typeface="Calibri"/>
                <a:cs typeface="Calibri"/>
                <a:sym typeface="Calibri"/>
              </a:rPr>
              <a:t>Reinforcement Learning</a:t>
            </a:r>
            <a:endParaRPr sz="2000" b="1">
              <a:solidFill>
                <a:schemeClr val="dk1"/>
              </a:solidFill>
              <a:latin typeface="Calibri"/>
              <a:ea typeface="Calibri"/>
              <a:cs typeface="Calibri"/>
              <a:sym typeface="Calibri"/>
            </a:endParaRPr>
          </a:p>
          <a:p>
            <a:pPr marL="914400" lvl="1" indent="-355600" algn="l" rtl="0">
              <a:lnSpc>
                <a:spcPct val="90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no training data; stochastic Markov decision process; robotics and self-driving cars.</a:t>
            </a:r>
            <a:endParaRPr sz="2000">
              <a:solidFill>
                <a:schemeClr val="dk1"/>
              </a:solidFill>
              <a:latin typeface="Calibri"/>
              <a:ea typeface="Calibri"/>
              <a:cs typeface="Calibri"/>
              <a:sym typeface="Calibri"/>
            </a:endParaRPr>
          </a:p>
        </p:txBody>
      </p:sp>
      <p:sp>
        <p:nvSpPr>
          <p:cNvPr id="585" name="Google Shape;585;p70"/>
          <p:cNvSpPr/>
          <p:nvPr/>
        </p:nvSpPr>
        <p:spPr>
          <a:xfrm>
            <a:off x="5884839" y="1964305"/>
            <a:ext cx="2444100" cy="733500"/>
          </a:xfrm>
          <a:prstGeom prst="rect">
            <a:avLst/>
          </a:prstGeom>
          <a:solidFill>
            <a:srgbClr val="F7964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Supervised Learning</a:t>
            </a:r>
            <a:endParaRPr b="1">
              <a:solidFill>
                <a:srgbClr val="FFFFFF"/>
              </a:solidFill>
            </a:endParaRPr>
          </a:p>
        </p:txBody>
      </p:sp>
      <p:sp>
        <p:nvSpPr>
          <p:cNvPr id="586" name="Google Shape;586;p70"/>
          <p:cNvSpPr/>
          <p:nvPr/>
        </p:nvSpPr>
        <p:spPr>
          <a:xfrm>
            <a:off x="5884778" y="3633881"/>
            <a:ext cx="2444100" cy="733500"/>
          </a:xfrm>
          <a:prstGeom prst="rect">
            <a:avLst/>
          </a:prstGeom>
          <a:solidFill>
            <a:srgbClr val="8064A2"/>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Reinforcement Learning</a:t>
            </a:r>
            <a:endParaRPr b="1">
              <a:solidFill>
                <a:srgbClr val="FFFFFF"/>
              </a:solidFill>
            </a:endParaRPr>
          </a:p>
        </p:txBody>
      </p:sp>
      <p:sp>
        <p:nvSpPr>
          <p:cNvPr id="587" name="Google Shape;587;p70"/>
          <p:cNvSpPr/>
          <p:nvPr/>
        </p:nvSpPr>
        <p:spPr>
          <a:xfrm>
            <a:off x="5884778" y="2799093"/>
            <a:ext cx="2444100" cy="733500"/>
          </a:xfrm>
          <a:prstGeom prst="rect">
            <a:avLst/>
          </a:prstGeom>
          <a:solidFill>
            <a:srgbClr val="9BBB59"/>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Unsupervised Learning</a:t>
            </a:r>
            <a:endParaRPr b="1">
              <a:solidFill>
                <a:srgbClr val="FFFFFF"/>
              </a:solidFill>
            </a:endParaRPr>
          </a:p>
        </p:txBody>
      </p:sp>
      <p:cxnSp>
        <p:nvCxnSpPr>
          <p:cNvPr id="588" name="Google Shape;588;p70"/>
          <p:cNvCxnSpPr>
            <a:stCxn id="589" idx="3"/>
            <a:endCxn id="585" idx="3"/>
          </p:cNvCxnSpPr>
          <p:nvPr/>
        </p:nvCxnSpPr>
        <p:spPr>
          <a:xfrm>
            <a:off x="8328875" y="1441564"/>
            <a:ext cx="600" cy="889500"/>
          </a:xfrm>
          <a:prstGeom prst="bentConnector3">
            <a:avLst>
              <a:gd name="adj1" fmla="val 39698110"/>
            </a:avLst>
          </a:prstGeom>
          <a:noFill/>
          <a:ln w="9525" cap="flat" cmpd="sng">
            <a:solidFill>
              <a:srgbClr val="1F497D"/>
            </a:solidFill>
            <a:prstDash val="solid"/>
            <a:round/>
            <a:headEnd type="none" w="med" len="med"/>
            <a:tailEnd type="none" w="med" len="med"/>
          </a:ln>
        </p:spPr>
      </p:cxnSp>
      <p:cxnSp>
        <p:nvCxnSpPr>
          <p:cNvPr id="590" name="Google Shape;590;p70"/>
          <p:cNvCxnSpPr>
            <a:stCxn id="589" idx="3"/>
            <a:endCxn id="585" idx="3"/>
          </p:cNvCxnSpPr>
          <p:nvPr/>
        </p:nvCxnSpPr>
        <p:spPr>
          <a:xfrm>
            <a:off x="8328875" y="1441564"/>
            <a:ext cx="600" cy="889500"/>
          </a:xfrm>
          <a:prstGeom prst="bentConnector3">
            <a:avLst>
              <a:gd name="adj1" fmla="val 39698110"/>
            </a:avLst>
          </a:prstGeom>
          <a:noFill/>
          <a:ln w="19050" cap="flat" cmpd="sng">
            <a:solidFill>
              <a:srgbClr val="1F497D"/>
            </a:solidFill>
            <a:prstDash val="solid"/>
            <a:round/>
            <a:headEnd type="none" w="med" len="med"/>
            <a:tailEnd type="none" w="med" len="med"/>
          </a:ln>
        </p:spPr>
      </p:cxnSp>
      <p:cxnSp>
        <p:nvCxnSpPr>
          <p:cNvPr id="591" name="Google Shape;591;p70"/>
          <p:cNvCxnSpPr>
            <a:stCxn id="589" idx="3"/>
            <a:endCxn id="587" idx="3"/>
          </p:cNvCxnSpPr>
          <p:nvPr/>
        </p:nvCxnSpPr>
        <p:spPr>
          <a:xfrm>
            <a:off x="8328875" y="1441564"/>
            <a:ext cx="600" cy="1724400"/>
          </a:xfrm>
          <a:prstGeom prst="bentConnector3">
            <a:avLst>
              <a:gd name="adj1" fmla="val 39688063"/>
            </a:avLst>
          </a:prstGeom>
          <a:noFill/>
          <a:ln w="19050" cap="flat" cmpd="sng">
            <a:solidFill>
              <a:srgbClr val="1F497D"/>
            </a:solidFill>
            <a:prstDash val="solid"/>
            <a:round/>
            <a:headEnd type="none" w="med" len="med"/>
            <a:tailEnd type="none" w="med" len="med"/>
          </a:ln>
        </p:spPr>
      </p:cxnSp>
      <p:cxnSp>
        <p:nvCxnSpPr>
          <p:cNvPr id="592" name="Google Shape;592;p70"/>
          <p:cNvCxnSpPr>
            <a:stCxn id="589" idx="3"/>
            <a:endCxn id="586" idx="3"/>
          </p:cNvCxnSpPr>
          <p:nvPr/>
        </p:nvCxnSpPr>
        <p:spPr>
          <a:xfrm>
            <a:off x="8328875" y="1441564"/>
            <a:ext cx="600" cy="2559000"/>
          </a:xfrm>
          <a:prstGeom prst="bentConnector3">
            <a:avLst>
              <a:gd name="adj1" fmla="val 39688063"/>
            </a:avLst>
          </a:prstGeom>
          <a:noFill/>
          <a:ln w="19050" cap="flat" cmpd="sng">
            <a:solidFill>
              <a:srgbClr val="1F497D"/>
            </a:solidFill>
            <a:prstDash val="solid"/>
            <a:round/>
            <a:headEnd type="none" w="med" len="med"/>
            <a:tailEnd type="none" w="med" len="med"/>
          </a:ln>
        </p:spPr>
      </p:cxnSp>
      <p:sp>
        <p:nvSpPr>
          <p:cNvPr id="589" name="Google Shape;589;p70"/>
          <p:cNvSpPr/>
          <p:nvPr/>
        </p:nvSpPr>
        <p:spPr>
          <a:xfrm>
            <a:off x="5350175" y="1074814"/>
            <a:ext cx="2978700" cy="733500"/>
          </a:xfrm>
          <a:prstGeom prst="rect">
            <a:avLst/>
          </a:prstGeom>
          <a:solidFill>
            <a:srgbClr val="C0504D"/>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Machine Learning</a:t>
            </a:r>
            <a:endParaRPr b="1">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1"/>
          <p:cNvSpPr txBox="1">
            <a:spLocks noGrp="1"/>
          </p:cNvSpPr>
          <p:nvPr>
            <p:ph type="ctrTitle"/>
          </p:nvPr>
        </p:nvSpPr>
        <p:spPr>
          <a:xfrm>
            <a:off x="145800" y="113126"/>
            <a:ext cx="7770900" cy="64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rgbClr val="500000"/>
                </a:solidFill>
                <a:latin typeface="Calibri"/>
                <a:ea typeface="Calibri"/>
                <a:cs typeface="Calibri"/>
                <a:sym typeface="Calibri"/>
              </a:rPr>
              <a:t>Machine Learning</a:t>
            </a:r>
            <a:endParaRPr sz="3000" b="1">
              <a:solidFill>
                <a:srgbClr val="500000"/>
              </a:solidFill>
              <a:latin typeface="Calibri"/>
              <a:ea typeface="Calibri"/>
              <a:cs typeface="Calibri"/>
              <a:sym typeface="Calibri"/>
            </a:endParaRPr>
          </a:p>
        </p:txBody>
      </p:sp>
      <p:pic>
        <p:nvPicPr>
          <p:cNvPr id="599" name="Google Shape;599;p71"/>
          <p:cNvPicPr preferRelativeResize="0"/>
          <p:nvPr/>
        </p:nvPicPr>
        <p:blipFill rotWithShape="1">
          <a:blip r:embed="rId3">
            <a:alphaModFix/>
          </a:blip>
          <a:srcRect l="3895" t="14034" r="5712" b="3654"/>
          <a:stretch/>
        </p:blipFill>
        <p:spPr>
          <a:xfrm>
            <a:off x="896700" y="969325"/>
            <a:ext cx="2000851" cy="1539075"/>
          </a:xfrm>
          <a:prstGeom prst="rect">
            <a:avLst/>
          </a:prstGeom>
          <a:noFill/>
          <a:ln>
            <a:noFill/>
          </a:ln>
        </p:spPr>
      </p:pic>
      <p:sp>
        <p:nvSpPr>
          <p:cNvPr id="600" name="Google Shape;600;p71"/>
          <p:cNvSpPr txBox="1"/>
          <p:nvPr/>
        </p:nvSpPr>
        <p:spPr>
          <a:xfrm>
            <a:off x="4127850" y="606000"/>
            <a:ext cx="3744300" cy="3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Traditional Modeling</a:t>
            </a:r>
            <a:endParaRPr b="1"/>
          </a:p>
        </p:txBody>
      </p:sp>
      <p:sp>
        <p:nvSpPr>
          <p:cNvPr id="601" name="Google Shape;601;p71"/>
          <p:cNvSpPr txBox="1"/>
          <p:nvPr/>
        </p:nvSpPr>
        <p:spPr>
          <a:xfrm>
            <a:off x="4127850" y="2146163"/>
            <a:ext cx="3744300" cy="33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Machine Learning (Supervised Learning)</a:t>
            </a:r>
            <a:endParaRPr b="1"/>
          </a:p>
        </p:txBody>
      </p:sp>
      <p:grpSp>
        <p:nvGrpSpPr>
          <p:cNvPr id="602" name="Google Shape;602;p71"/>
          <p:cNvGrpSpPr/>
          <p:nvPr/>
        </p:nvGrpSpPr>
        <p:grpSpPr>
          <a:xfrm>
            <a:off x="4127850" y="2540825"/>
            <a:ext cx="4061850" cy="918400"/>
            <a:chOff x="4598750" y="3457725"/>
            <a:chExt cx="4061850" cy="918400"/>
          </a:xfrm>
        </p:grpSpPr>
        <p:grpSp>
          <p:nvGrpSpPr>
            <p:cNvPr id="603" name="Google Shape;603;p71"/>
            <p:cNvGrpSpPr/>
            <p:nvPr/>
          </p:nvGrpSpPr>
          <p:grpSpPr>
            <a:xfrm>
              <a:off x="4598750" y="3457725"/>
              <a:ext cx="4061850" cy="918400"/>
              <a:chOff x="4598750" y="1203725"/>
              <a:chExt cx="4061850" cy="918400"/>
            </a:xfrm>
          </p:grpSpPr>
          <p:grpSp>
            <p:nvGrpSpPr>
              <p:cNvPr id="604" name="Google Shape;604;p71"/>
              <p:cNvGrpSpPr/>
              <p:nvPr/>
            </p:nvGrpSpPr>
            <p:grpSpPr>
              <a:xfrm>
                <a:off x="4598750" y="1203725"/>
                <a:ext cx="1049100" cy="918400"/>
                <a:chOff x="4598750" y="1203725"/>
                <a:chExt cx="1049100" cy="918400"/>
              </a:xfrm>
            </p:grpSpPr>
            <p:sp>
              <p:nvSpPr>
                <p:cNvPr id="605" name="Google Shape;605;p71"/>
                <p:cNvSpPr/>
                <p:nvPr/>
              </p:nvSpPr>
              <p:spPr>
                <a:xfrm>
                  <a:off x="4598750" y="1203725"/>
                  <a:ext cx="1049100" cy="418200"/>
                </a:xfrm>
                <a:prstGeom prst="rect">
                  <a:avLst/>
                </a:prstGeom>
                <a:solidFill>
                  <a:srgbClr val="9BBB59"/>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Sample Data</a:t>
                  </a:r>
                  <a:endParaRPr>
                    <a:solidFill>
                      <a:srgbClr val="FFFFFF"/>
                    </a:solidFill>
                  </a:endParaRPr>
                </a:p>
              </p:txBody>
            </p:sp>
            <p:sp>
              <p:nvSpPr>
                <p:cNvPr id="606" name="Google Shape;606;p71"/>
                <p:cNvSpPr/>
                <p:nvPr/>
              </p:nvSpPr>
              <p:spPr>
                <a:xfrm>
                  <a:off x="4598750" y="1703925"/>
                  <a:ext cx="1049100" cy="418200"/>
                </a:xfrm>
                <a:prstGeom prst="rect">
                  <a:avLst/>
                </a:prstGeom>
                <a:solidFill>
                  <a:srgbClr val="4F81BD"/>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Expected Output</a:t>
                  </a:r>
                  <a:endParaRPr>
                    <a:solidFill>
                      <a:srgbClr val="FFFFFF"/>
                    </a:solidFill>
                  </a:endParaRPr>
                </a:p>
              </p:txBody>
            </p:sp>
          </p:grpSp>
          <p:sp>
            <p:nvSpPr>
              <p:cNvPr id="607" name="Google Shape;607;p71"/>
              <p:cNvSpPr/>
              <p:nvPr/>
            </p:nvSpPr>
            <p:spPr>
              <a:xfrm>
                <a:off x="6222650" y="1491925"/>
                <a:ext cx="1049100" cy="418200"/>
              </a:xfrm>
              <a:prstGeom prst="rect">
                <a:avLst/>
              </a:prstGeom>
              <a:solidFill>
                <a:srgbClr val="F79646"/>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Computer</a:t>
                </a:r>
                <a:endParaRPr>
                  <a:solidFill>
                    <a:srgbClr val="FFFFFF"/>
                  </a:solidFill>
                </a:endParaRPr>
              </a:p>
            </p:txBody>
          </p:sp>
          <p:sp>
            <p:nvSpPr>
              <p:cNvPr id="608" name="Google Shape;608;p71"/>
              <p:cNvSpPr/>
              <p:nvPr/>
            </p:nvSpPr>
            <p:spPr>
              <a:xfrm>
                <a:off x="7611500" y="1491925"/>
                <a:ext cx="1049100" cy="418200"/>
              </a:xfrm>
              <a:prstGeom prst="rect">
                <a:avLst/>
              </a:prstGeom>
              <a:solidFill>
                <a:srgbClr val="C0504D"/>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Model</a:t>
                </a:r>
                <a:endParaRPr>
                  <a:solidFill>
                    <a:srgbClr val="FFFFFF"/>
                  </a:solidFill>
                </a:endParaRPr>
              </a:p>
            </p:txBody>
          </p:sp>
        </p:grpSp>
        <p:cxnSp>
          <p:nvCxnSpPr>
            <p:cNvPr id="609" name="Google Shape;609;p71"/>
            <p:cNvCxnSpPr>
              <a:stCxn id="605" idx="3"/>
              <a:endCxn id="607" idx="1"/>
            </p:cNvCxnSpPr>
            <p:nvPr/>
          </p:nvCxnSpPr>
          <p:spPr>
            <a:xfrm>
              <a:off x="5647850" y="3666825"/>
              <a:ext cx="574800" cy="288300"/>
            </a:xfrm>
            <a:prstGeom prst="straightConnector1">
              <a:avLst/>
            </a:prstGeom>
            <a:noFill/>
            <a:ln w="19050" cap="flat" cmpd="sng">
              <a:solidFill>
                <a:srgbClr val="1F497D"/>
              </a:solidFill>
              <a:prstDash val="solid"/>
              <a:round/>
              <a:headEnd type="none" w="med" len="med"/>
              <a:tailEnd type="triangle" w="med" len="med"/>
            </a:ln>
          </p:spPr>
        </p:cxnSp>
        <p:cxnSp>
          <p:nvCxnSpPr>
            <p:cNvPr id="610" name="Google Shape;610;p71"/>
            <p:cNvCxnSpPr>
              <a:stCxn id="606" idx="3"/>
              <a:endCxn id="607" idx="1"/>
            </p:cNvCxnSpPr>
            <p:nvPr/>
          </p:nvCxnSpPr>
          <p:spPr>
            <a:xfrm rot="10800000" flipH="1">
              <a:off x="5647850" y="3954925"/>
              <a:ext cx="574800" cy="212100"/>
            </a:xfrm>
            <a:prstGeom prst="straightConnector1">
              <a:avLst/>
            </a:prstGeom>
            <a:noFill/>
            <a:ln w="19050" cap="flat" cmpd="sng">
              <a:solidFill>
                <a:srgbClr val="1F497D"/>
              </a:solidFill>
              <a:prstDash val="solid"/>
              <a:round/>
              <a:headEnd type="none" w="med" len="med"/>
              <a:tailEnd type="triangle" w="med" len="med"/>
            </a:ln>
          </p:spPr>
        </p:cxnSp>
        <p:cxnSp>
          <p:nvCxnSpPr>
            <p:cNvPr id="611" name="Google Shape;611;p71"/>
            <p:cNvCxnSpPr>
              <a:stCxn id="607" idx="3"/>
              <a:endCxn id="608" idx="1"/>
            </p:cNvCxnSpPr>
            <p:nvPr/>
          </p:nvCxnSpPr>
          <p:spPr>
            <a:xfrm>
              <a:off x="7271750" y="3955025"/>
              <a:ext cx="339900" cy="0"/>
            </a:xfrm>
            <a:prstGeom prst="straightConnector1">
              <a:avLst/>
            </a:prstGeom>
            <a:noFill/>
            <a:ln w="19050" cap="flat" cmpd="sng">
              <a:solidFill>
                <a:srgbClr val="1F497D"/>
              </a:solidFill>
              <a:prstDash val="solid"/>
              <a:round/>
              <a:headEnd type="none" w="med" len="med"/>
              <a:tailEnd type="triangle" w="med" len="med"/>
            </a:ln>
          </p:spPr>
        </p:cxnSp>
      </p:grpSp>
      <p:grpSp>
        <p:nvGrpSpPr>
          <p:cNvPr id="612" name="Google Shape;612;p71"/>
          <p:cNvGrpSpPr/>
          <p:nvPr/>
        </p:nvGrpSpPr>
        <p:grpSpPr>
          <a:xfrm>
            <a:off x="4127850" y="1019325"/>
            <a:ext cx="4061850" cy="918400"/>
            <a:chOff x="4598750" y="3381525"/>
            <a:chExt cx="4061850" cy="918400"/>
          </a:xfrm>
        </p:grpSpPr>
        <p:grpSp>
          <p:nvGrpSpPr>
            <p:cNvPr id="613" name="Google Shape;613;p71"/>
            <p:cNvGrpSpPr/>
            <p:nvPr/>
          </p:nvGrpSpPr>
          <p:grpSpPr>
            <a:xfrm>
              <a:off x="4598750" y="3381525"/>
              <a:ext cx="4061850" cy="918400"/>
              <a:chOff x="4598750" y="1127525"/>
              <a:chExt cx="4061850" cy="918400"/>
            </a:xfrm>
          </p:grpSpPr>
          <p:grpSp>
            <p:nvGrpSpPr>
              <p:cNvPr id="614" name="Google Shape;614;p71"/>
              <p:cNvGrpSpPr/>
              <p:nvPr/>
            </p:nvGrpSpPr>
            <p:grpSpPr>
              <a:xfrm>
                <a:off x="4598750" y="1127525"/>
                <a:ext cx="1049100" cy="918400"/>
                <a:chOff x="4598750" y="1127525"/>
                <a:chExt cx="1049100" cy="918400"/>
              </a:xfrm>
            </p:grpSpPr>
            <p:sp>
              <p:nvSpPr>
                <p:cNvPr id="615" name="Google Shape;615;p71"/>
                <p:cNvSpPr/>
                <p:nvPr/>
              </p:nvSpPr>
              <p:spPr>
                <a:xfrm>
                  <a:off x="4598750" y="1127525"/>
                  <a:ext cx="1049100" cy="418200"/>
                </a:xfrm>
                <a:prstGeom prst="rect">
                  <a:avLst/>
                </a:prstGeom>
                <a:solidFill>
                  <a:srgbClr val="9BBB59"/>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Data</a:t>
                  </a:r>
                  <a:endParaRPr>
                    <a:solidFill>
                      <a:srgbClr val="FFFFFF"/>
                    </a:solidFill>
                  </a:endParaRPr>
                </a:p>
              </p:txBody>
            </p:sp>
            <p:sp>
              <p:nvSpPr>
                <p:cNvPr id="616" name="Google Shape;616;p71"/>
                <p:cNvSpPr/>
                <p:nvPr/>
              </p:nvSpPr>
              <p:spPr>
                <a:xfrm>
                  <a:off x="4598750" y="1627725"/>
                  <a:ext cx="1049100" cy="418200"/>
                </a:xfrm>
                <a:prstGeom prst="rect">
                  <a:avLst/>
                </a:prstGeom>
                <a:solidFill>
                  <a:srgbClr val="4F81BD"/>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Scientific Model</a:t>
                  </a:r>
                  <a:endParaRPr>
                    <a:solidFill>
                      <a:srgbClr val="FFFFFF"/>
                    </a:solidFill>
                  </a:endParaRPr>
                </a:p>
              </p:txBody>
            </p:sp>
          </p:grpSp>
          <p:sp>
            <p:nvSpPr>
              <p:cNvPr id="617" name="Google Shape;617;p71"/>
              <p:cNvSpPr/>
              <p:nvPr/>
            </p:nvSpPr>
            <p:spPr>
              <a:xfrm>
                <a:off x="6222650" y="1339525"/>
                <a:ext cx="1049100" cy="418200"/>
              </a:xfrm>
              <a:prstGeom prst="rect">
                <a:avLst/>
              </a:prstGeom>
              <a:solidFill>
                <a:srgbClr val="F79646"/>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Computer</a:t>
                </a:r>
                <a:endParaRPr>
                  <a:solidFill>
                    <a:srgbClr val="FFFFFF"/>
                  </a:solidFill>
                </a:endParaRPr>
              </a:p>
            </p:txBody>
          </p:sp>
          <p:sp>
            <p:nvSpPr>
              <p:cNvPr id="618" name="Google Shape;618;p71"/>
              <p:cNvSpPr/>
              <p:nvPr/>
            </p:nvSpPr>
            <p:spPr>
              <a:xfrm>
                <a:off x="7611500" y="1339525"/>
                <a:ext cx="1049100" cy="418200"/>
              </a:xfrm>
              <a:prstGeom prst="rect">
                <a:avLst/>
              </a:prstGeom>
              <a:solidFill>
                <a:srgbClr val="8064A2"/>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Prediction</a:t>
                </a:r>
                <a:endParaRPr>
                  <a:solidFill>
                    <a:srgbClr val="FFFFFF"/>
                  </a:solidFill>
                </a:endParaRPr>
              </a:p>
            </p:txBody>
          </p:sp>
        </p:grpSp>
        <p:cxnSp>
          <p:nvCxnSpPr>
            <p:cNvPr id="619" name="Google Shape;619;p71"/>
            <p:cNvCxnSpPr>
              <a:stCxn id="615" idx="3"/>
              <a:endCxn id="617" idx="1"/>
            </p:cNvCxnSpPr>
            <p:nvPr/>
          </p:nvCxnSpPr>
          <p:spPr>
            <a:xfrm>
              <a:off x="5647850" y="3590625"/>
              <a:ext cx="574800" cy="212100"/>
            </a:xfrm>
            <a:prstGeom prst="straightConnector1">
              <a:avLst/>
            </a:prstGeom>
            <a:noFill/>
            <a:ln w="19050" cap="flat" cmpd="sng">
              <a:solidFill>
                <a:srgbClr val="1F497D"/>
              </a:solidFill>
              <a:prstDash val="solid"/>
              <a:round/>
              <a:headEnd type="none" w="med" len="med"/>
              <a:tailEnd type="triangle" w="med" len="med"/>
            </a:ln>
          </p:spPr>
        </p:cxnSp>
        <p:cxnSp>
          <p:nvCxnSpPr>
            <p:cNvPr id="620" name="Google Shape;620;p71"/>
            <p:cNvCxnSpPr>
              <a:stCxn id="616" idx="3"/>
              <a:endCxn id="617" idx="1"/>
            </p:cNvCxnSpPr>
            <p:nvPr/>
          </p:nvCxnSpPr>
          <p:spPr>
            <a:xfrm rot="10800000" flipH="1">
              <a:off x="5647850" y="3802525"/>
              <a:ext cx="574800" cy="288300"/>
            </a:xfrm>
            <a:prstGeom prst="straightConnector1">
              <a:avLst/>
            </a:prstGeom>
            <a:noFill/>
            <a:ln w="19050" cap="flat" cmpd="sng">
              <a:solidFill>
                <a:srgbClr val="1F497D"/>
              </a:solidFill>
              <a:prstDash val="solid"/>
              <a:round/>
              <a:headEnd type="none" w="med" len="med"/>
              <a:tailEnd type="triangle" w="med" len="med"/>
            </a:ln>
          </p:spPr>
        </p:cxnSp>
        <p:cxnSp>
          <p:nvCxnSpPr>
            <p:cNvPr id="621" name="Google Shape;621;p71"/>
            <p:cNvCxnSpPr>
              <a:stCxn id="617" idx="3"/>
              <a:endCxn id="618" idx="1"/>
            </p:cNvCxnSpPr>
            <p:nvPr/>
          </p:nvCxnSpPr>
          <p:spPr>
            <a:xfrm>
              <a:off x="7271750" y="3802625"/>
              <a:ext cx="339900" cy="0"/>
            </a:xfrm>
            <a:prstGeom prst="straightConnector1">
              <a:avLst/>
            </a:prstGeom>
            <a:noFill/>
            <a:ln w="19050" cap="flat" cmpd="sng">
              <a:solidFill>
                <a:srgbClr val="1F497D"/>
              </a:solidFill>
              <a:prstDash val="solid"/>
              <a:round/>
              <a:headEnd type="none" w="med" len="med"/>
              <a:tailEnd type="triangle" w="med" len="med"/>
            </a:ln>
          </p:spPr>
        </p:cxnSp>
      </p:grpSp>
      <p:grpSp>
        <p:nvGrpSpPr>
          <p:cNvPr id="622" name="Google Shape;622;p71"/>
          <p:cNvGrpSpPr/>
          <p:nvPr/>
        </p:nvGrpSpPr>
        <p:grpSpPr>
          <a:xfrm>
            <a:off x="4127850" y="3686325"/>
            <a:ext cx="4061850" cy="918400"/>
            <a:chOff x="4598750" y="3457725"/>
            <a:chExt cx="4061850" cy="918400"/>
          </a:xfrm>
        </p:grpSpPr>
        <p:grpSp>
          <p:nvGrpSpPr>
            <p:cNvPr id="623" name="Google Shape;623;p71"/>
            <p:cNvGrpSpPr/>
            <p:nvPr/>
          </p:nvGrpSpPr>
          <p:grpSpPr>
            <a:xfrm>
              <a:off x="4598750" y="3457725"/>
              <a:ext cx="4061850" cy="918400"/>
              <a:chOff x="4598750" y="1203725"/>
              <a:chExt cx="4061850" cy="918400"/>
            </a:xfrm>
          </p:grpSpPr>
          <p:grpSp>
            <p:nvGrpSpPr>
              <p:cNvPr id="624" name="Google Shape;624;p71"/>
              <p:cNvGrpSpPr/>
              <p:nvPr/>
            </p:nvGrpSpPr>
            <p:grpSpPr>
              <a:xfrm>
                <a:off x="4598750" y="1203725"/>
                <a:ext cx="1049100" cy="918400"/>
                <a:chOff x="4598750" y="1203725"/>
                <a:chExt cx="1049100" cy="918400"/>
              </a:xfrm>
            </p:grpSpPr>
            <p:sp>
              <p:nvSpPr>
                <p:cNvPr id="625" name="Google Shape;625;p71"/>
                <p:cNvSpPr/>
                <p:nvPr/>
              </p:nvSpPr>
              <p:spPr>
                <a:xfrm>
                  <a:off x="4598750" y="1203725"/>
                  <a:ext cx="1049100" cy="418200"/>
                </a:xfrm>
                <a:prstGeom prst="rect">
                  <a:avLst/>
                </a:prstGeom>
                <a:solidFill>
                  <a:srgbClr val="C0504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Model</a:t>
                  </a:r>
                  <a:endParaRPr>
                    <a:solidFill>
                      <a:srgbClr val="FFFFFF"/>
                    </a:solidFill>
                  </a:endParaRPr>
                </a:p>
              </p:txBody>
            </p:sp>
            <p:sp>
              <p:nvSpPr>
                <p:cNvPr id="626" name="Google Shape;626;p71"/>
                <p:cNvSpPr/>
                <p:nvPr/>
              </p:nvSpPr>
              <p:spPr>
                <a:xfrm>
                  <a:off x="4598750" y="1703925"/>
                  <a:ext cx="1049100" cy="418200"/>
                </a:xfrm>
                <a:prstGeom prst="rect">
                  <a:avLst/>
                </a:prstGeom>
                <a:solidFill>
                  <a:srgbClr val="4F81BD"/>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Data</a:t>
                  </a:r>
                  <a:endParaRPr>
                    <a:solidFill>
                      <a:srgbClr val="FFFFFF"/>
                    </a:solidFill>
                  </a:endParaRPr>
                </a:p>
              </p:txBody>
            </p:sp>
          </p:grpSp>
          <p:sp>
            <p:nvSpPr>
              <p:cNvPr id="627" name="Google Shape;627;p71"/>
              <p:cNvSpPr/>
              <p:nvPr/>
            </p:nvSpPr>
            <p:spPr>
              <a:xfrm>
                <a:off x="6222650" y="1491925"/>
                <a:ext cx="1049100" cy="418200"/>
              </a:xfrm>
              <a:prstGeom prst="rect">
                <a:avLst/>
              </a:prstGeom>
              <a:solidFill>
                <a:srgbClr val="F79646"/>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Computer</a:t>
                </a:r>
                <a:endParaRPr>
                  <a:solidFill>
                    <a:srgbClr val="FFFFFF"/>
                  </a:solidFill>
                </a:endParaRPr>
              </a:p>
            </p:txBody>
          </p:sp>
          <p:sp>
            <p:nvSpPr>
              <p:cNvPr id="628" name="Google Shape;628;p71"/>
              <p:cNvSpPr/>
              <p:nvPr/>
            </p:nvSpPr>
            <p:spPr>
              <a:xfrm>
                <a:off x="7611500" y="1491925"/>
                <a:ext cx="1049100" cy="418200"/>
              </a:xfrm>
              <a:prstGeom prst="rect">
                <a:avLst/>
              </a:prstGeom>
              <a:solidFill>
                <a:srgbClr val="8064A2"/>
              </a:solidFill>
              <a:ln w="19050"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Prediction</a:t>
                </a:r>
                <a:endParaRPr>
                  <a:solidFill>
                    <a:srgbClr val="FFFFFF"/>
                  </a:solidFill>
                </a:endParaRPr>
              </a:p>
            </p:txBody>
          </p:sp>
        </p:grpSp>
        <p:cxnSp>
          <p:nvCxnSpPr>
            <p:cNvPr id="629" name="Google Shape;629;p71"/>
            <p:cNvCxnSpPr>
              <a:stCxn id="625" idx="3"/>
              <a:endCxn id="627" idx="1"/>
            </p:cNvCxnSpPr>
            <p:nvPr/>
          </p:nvCxnSpPr>
          <p:spPr>
            <a:xfrm>
              <a:off x="5647850" y="3666825"/>
              <a:ext cx="574800" cy="288300"/>
            </a:xfrm>
            <a:prstGeom prst="straightConnector1">
              <a:avLst/>
            </a:prstGeom>
            <a:noFill/>
            <a:ln w="19050" cap="flat" cmpd="sng">
              <a:solidFill>
                <a:srgbClr val="1F497D"/>
              </a:solidFill>
              <a:prstDash val="solid"/>
              <a:round/>
              <a:headEnd type="none" w="med" len="med"/>
              <a:tailEnd type="triangle" w="med" len="med"/>
            </a:ln>
          </p:spPr>
        </p:cxnSp>
        <p:cxnSp>
          <p:nvCxnSpPr>
            <p:cNvPr id="630" name="Google Shape;630;p71"/>
            <p:cNvCxnSpPr>
              <a:stCxn id="626" idx="3"/>
              <a:endCxn id="627" idx="1"/>
            </p:cNvCxnSpPr>
            <p:nvPr/>
          </p:nvCxnSpPr>
          <p:spPr>
            <a:xfrm rot="10800000" flipH="1">
              <a:off x="5647850" y="3954925"/>
              <a:ext cx="574800" cy="212100"/>
            </a:xfrm>
            <a:prstGeom prst="straightConnector1">
              <a:avLst/>
            </a:prstGeom>
            <a:noFill/>
            <a:ln w="19050" cap="flat" cmpd="sng">
              <a:solidFill>
                <a:srgbClr val="1F497D"/>
              </a:solidFill>
              <a:prstDash val="solid"/>
              <a:round/>
              <a:headEnd type="none" w="med" len="med"/>
              <a:tailEnd type="triangle" w="med" len="med"/>
            </a:ln>
          </p:spPr>
        </p:cxnSp>
        <p:cxnSp>
          <p:nvCxnSpPr>
            <p:cNvPr id="631" name="Google Shape;631;p71"/>
            <p:cNvCxnSpPr>
              <a:stCxn id="627" idx="3"/>
              <a:endCxn id="628" idx="1"/>
            </p:cNvCxnSpPr>
            <p:nvPr/>
          </p:nvCxnSpPr>
          <p:spPr>
            <a:xfrm>
              <a:off x="7271750" y="3955025"/>
              <a:ext cx="339900" cy="0"/>
            </a:xfrm>
            <a:prstGeom prst="straightConnector1">
              <a:avLst/>
            </a:prstGeom>
            <a:noFill/>
            <a:ln w="19050" cap="flat" cmpd="sng">
              <a:solidFill>
                <a:srgbClr val="1F497D"/>
              </a:solidFill>
              <a:prstDash val="solid"/>
              <a:round/>
              <a:headEnd type="none" w="med" len="med"/>
              <a:tailEnd type="triangle" w="med" len="med"/>
            </a:ln>
          </p:spPr>
        </p:cxnSp>
      </p:grpSp>
      <p:cxnSp>
        <p:nvCxnSpPr>
          <p:cNvPr id="632" name="Google Shape;632;p71"/>
          <p:cNvCxnSpPr>
            <a:stCxn id="608" idx="2"/>
            <a:endCxn id="625" idx="1"/>
          </p:cNvCxnSpPr>
          <p:nvPr/>
        </p:nvCxnSpPr>
        <p:spPr>
          <a:xfrm rot="5400000">
            <a:off x="5572350" y="1802725"/>
            <a:ext cx="648300" cy="3537300"/>
          </a:xfrm>
          <a:prstGeom prst="bentConnector4">
            <a:avLst>
              <a:gd name="adj1" fmla="val 50112"/>
              <a:gd name="adj2" fmla="val 106732"/>
            </a:avLst>
          </a:prstGeom>
          <a:noFill/>
          <a:ln w="19050" cap="flat" cmpd="sng">
            <a:solidFill>
              <a:srgbClr val="1F497D"/>
            </a:solidFill>
            <a:prstDash val="solid"/>
            <a:round/>
            <a:headEnd type="none" w="med" len="med"/>
            <a:tailEnd type="triangle" w="med" len="med"/>
          </a:ln>
        </p:spPr>
      </p:cxnSp>
      <p:sp>
        <p:nvSpPr>
          <p:cNvPr id="633" name="Google Shape;633;p71"/>
          <p:cNvSpPr/>
          <p:nvPr/>
        </p:nvSpPr>
        <p:spPr>
          <a:xfrm>
            <a:off x="3255813" y="1353000"/>
            <a:ext cx="481500" cy="418200"/>
          </a:xfrm>
          <a:prstGeom prst="rightArrow">
            <a:avLst>
              <a:gd name="adj1" fmla="val 50000"/>
              <a:gd name="adj2" fmla="val 50000"/>
            </a:avLst>
          </a:prstGeom>
          <a:solidFill>
            <a:srgbClr val="4F81BD"/>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1"/>
          <p:cNvSpPr/>
          <p:nvPr/>
        </p:nvSpPr>
        <p:spPr>
          <a:xfrm>
            <a:off x="3255813" y="3347025"/>
            <a:ext cx="481500" cy="418200"/>
          </a:xfrm>
          <a:prstGeom prst="rightArrow">
            <a:avLst>
              <a:gd name="adj1" fmla="val 50000"/>
              <a:gd name="adj2" fmla="val 50000"/>
            </a:avLst>
          </a:prstGeom>
          <a:solidFill>
            <a:srgbClr val="4F81BD"/>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71"/>
          <p:cNvGrpSpPr/>
          <p:nvPr/>
        </p:nvGrpSpPr>
        <p:grpSpPr>
          <a:xfrm>
            <a:off x="590604" y="2859175"/>
            <a:ext cx="2155825" cy="1393908"/>
            <a:chOff x="1091175" y="149575"/>
            <a:chExt cx="6701352" cy="4411100"/>
          </a:xfrm>
        </p:grpSpPr>
        <p:sp>
          <p:nvSpPr>
            <p:cNvPr id="636" name="Google Shape;636;p71"/>
            <p:cNvSpPr/>
            <p:nvPr/>
          </p:nvSpPr>
          <p:spPr>
            <a:xfrm>
              <a:off x="1091175" y="2985558"/>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1"/>
            <p:cNvSpPr/>
            <p:nvPr/>
          </p:nvSpPr>
          <p:spPr>
            <a:xfrm>
              <a:off x="1091175" y="1846175"/>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1"/>
            <p:cNvSpPr/>
            <p:nvPr/>
          </p:nvSpPr>
          <p:spPr>
            <a:xfrm>
              <a:off x="1091175" y="706792"/>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1"/>
            <p:cNvSpPr/>
            <p:nvPr/>
          </p:nvSpPr>
          <p:spPr>
            <a:xfrm>
              <a:off x="2975759" y="1280642"/>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1"/>
            <p:cNvSpPr/>
            <p:nvPr/>
          </p:nvSpPr>
          <p:spPr>
            <a:xfrm>
              <a:off x="2975759" y="2411708"/>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1"/>
            <p:cNvSpPr/>
            <p:nvPr/>
          </p:nvSpPr>
          <p:spPr>
            <a:xfrm>
              <a:off x="2975759" y="3542775"/>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1"/>
            <p:cNvSpPr/>
            <p:nvPr/>
          </p:nvSpPr>
          <p:spPr>
            <a:xfrm>
              <a:off x="2975759" y="149575"/>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1"/>
            <p:cNvSpPr/>
            <p:nvPr/>
          </p:nvSpPr>
          <p:spPr>
            <a:xfrm>
              <a:off x="6744927" y="2985558"/>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1"/>
            <p:cNvSpPr/>
            <p:nvPr/>
          </p:nvSpPr>
          <p:spPr>
            <a:xfrm>
              <a:off x="6744927" y="1846175"/>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1"/>
            <p:cNvSpPr/>
            <p:nvPr/>
          </p:nvSpPr>
          <p:spPr>
            <a:xfrm>
              <a:off x="6744927" y="706792"/>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1"/>
            <p:cNvSpPr/>
            <p:nvPr/>
          </p:nvSpPr>
          <p:spPr>
            <a:xfrm>
              <a:off x="4860343" y="1280642"/>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1"/>
            <p:cNvSpPr/>
            <p:nvPr/>
          </p:nvSpPr>
          <p:spPr>
            <a:xfrm>
              <a:off x="4860343" y="2411708"/>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1"/>
            <p:cNvSpPr/>
            <p:nvPr/>
          </p:nvSpPr>
          <p:spPr>
            <a:xfrm>
              <a:off x="4860343" y="3542775"/>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1"/>
            <p:cNvSpPr/>
            <p:nvPr/>
          </p:nvSpPr>
          <p:spPr>
            <a:xfrm>
              <a:off x="4860343" y="149575"/>
              <a:ext cx="1047600" cy="1017900"/>
            </a:xfrm>
            <a:prstGeom prst="ellipse">
              <a:avLst/>
            </a:prstGeom>
            <a:solidFill>
              <a:srgbClr val="EEECE1"/>
            </a:solidFill>
            <a:ln w="9525" cap="flat" cmpd="sng">
              <a:solidFill>
                <a:srgbClr val="1F497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71"/>
            <p:cNvCxnSpPr>
              <a:stCxn id="638" idx="6"/>
              <a:endCxn id="642" idx="2"/>
            </p:cNvCxnSpPr>
            <p:nvPr/>
          </p:nvCxnSpPr>
          <p:spPr>
            <a:xfrm rot="10800000" flipH="1">
              <a:off x="2138775" y="658642"/>
              <a:ext cx="837000" cy="557100"/>
            </a:xfrm>
            <a:prstGeom prst="straightConnector1">
              <a:avLst/>
            </a:prstGeom>
            <a:noFill/>
            <a:ln w="9525" cap="flat" cmpd="sng">
              <a:solidFill>
                <a:srgbClr val="1F497D"/>
              </a:solidFill>
              <a:prstDash val="solid"/>
              <a:round/>
              <a:headEnd type="none" w="med" len="med"/>
              <a:tailEnd type="triangle" w="med" len="med"/>
            </a:ln>
          </p:spPr>
        </p:cxnSp>
        <p:cxnSp>
          <p:nvCxnSpPr>
            <p:cNvPr id="651" name="Google Shape;651;p71"/>
            <p:cNvCxnSpPr>
              <a:stCxn id="638" idx="6"/>
              <a:endCxn id="639" idx="2"/>
            </p:cNvCxnSpPr>
            <p:nvPr/>
          </p:nvCxnSpPr>
          <p:spPr>
            <a:xfrm>
              <a:off x="2138775" y="1215742"/>
              <a:ext cx="837000" cy="573900"/>
            </a:xfrm>
            <a:prstGeom prst="straightConnector1">
              <a:avLst/>
            </a:prstGeom>
            <a:noFill/>
            <a:ln w="9525" cap="flat" cmpd="sng">
              <a:solidFill>
                <a:srgbClr val="1F497D"/>
              </a:solidFill>
              <a:prstDash val="solid"/>
              <a:round/>
              <a:headEnd type="none" w="med" len="med"/>
              <a:tailEnd type="triangle" w="med" len="med"/>
            </a:ln>
          </p:spPr>
        </p:cxnSp>
        <p:cxnSp>
          <p:nvCxnSpPr>
            <p:cNvPr id="652" name="Google Shape;652;p71"/>
            <p:cNvCxnSpPr>
              <a:stCxn id="638" idx="6"/>
              <a:endCxn id="640" idx="2"/>
            </p:cNvCxnSpPr>
            <p:nvPr/>
          </p:nvCxnSpPr>
          <p:spPr>
            <a:xfrm>
              <a:off x="2138775" y="1215742"/>
              <a:ext cx="837000" cy="1704900"/>
            </a:xfrm>
            <a:prstGeom prst="straightConnector1">
              <a:avLst/>
            </a:prstGeom>
            <a:noFill/>
            <a:ln w="9525" cap="flat" cmpd="sng">
              <a:solidFill>
                <a:srgbClr val="1F497D"/>
              </a:solidFill>
              <a:prstDash val="solid"/>
              <a:round/>
              <a:headEnd type="none" w="med" len="med"/>
              <a:tailEnd type="triangle" w="med" len="med"/>
            </a:ln>
          </p:spPr>
        </p:cxnSp>
        <p:cxnSp>
          <p:nvCxnSpPr>
            <p:cNvPr id="653" name="Google Shape;653;p71"/>
            <p:cNvCxnSpPr>
              <a:stCxn id="638" idx="6"/>
              <a:endCxn id="641" idx="2"/>
            </p:cNvCxnSpPr>
            <p:nvPr/>
          </p:nvCxnSpPr>
          <p:spPr>
            <a:xfrm>
              <a:off x="2138775" y="1215742"/>
              <a:ext cx="837000" cy="2835900"/>
            </a:xfrm>
            <a:prstGeom prst="straightConnector1">
              <a:avLst/>
            </a:prstGeom>
            <a:noFill/>
            <a:ln w="9525" cap="flat" cmpd="sng">
              <a:solidFill>
                <a:srgbClr val="1F497D"/>
              </a:solidFill>
              <a:prstDash val="solid"/>
              <a:round/>
              <a:headEnd type="none" w="med" len="med"/>
              <a:tailEnd type="none" w="med" len="med"/>
            </a:ln>
          </p:spPr>
        </p:cxnSp>
        <p:cxnSp>
          <p:nvCxnSpPr>
            <p:cNvPr id="654" name="Google Shape;654;p71"/>
            <p:cNvCxnSpPr>
              <a:stCxn id="637" idx="6"/>
              <a:endCxn id="642" idx="2"/>
            </p:cNvCxnSpPr>
            <p:nvPr/>
          </p:nvCxnSpPr>
          <p:spPr>
            <a:xfrm rot="10800000" flipH="1">
              <a:off x="2138775" y="658625"/>
              <a:ext cx="837000" cy="1696500"/>
            </a:xfrm>
            <a:prstGeom prst="straightConnector1">
              <a:avLst/>
            </a:prstGeom>
            <a:noFill/>
            <a:ln w="9525" cap="flat" cmpd="sng">
              <a:solidFill>
                <a:srgbClr val="1F497D"/>
              </a:solidFill>
              <a:prstDash val="solid"/>
              <a:round/>
              <a:headEnd type="none" w="med" len="med"/>
              <a:tailEnd type="triangle" w="med" len="med"/>
            </a:ln>
          </p:spPr>
        </p:cxnSp>
        <p:cxnSp>
          <p:nvCxnSpPr>
            <p:cNvPr id="655" name="Google Shape;655;p71"/>
            <p:cNvCxnSpPr>
              <a:stCxn id="636" idx="6"/>
              <a:endCxn id="642" idx="2"/>
            </p:cNvCxnSpPr>
            <p:nvPr/>
          </p:nvCxnSpPr>
          <p:spPr>
            <a:xfrm rot="10800000" flipH="1">
              <a:off x="2138775" y="658608"/>
              <a:ext cx="837000" cy="2835900"/>
            </a:xfrm>
            <a:prstGeom prst="straightConnector1">
              <a:avLst/>
            </a:prstGeom>
            <a:noFill/>
            <a:ln w="9525" cap="flat" cmpd="sng">
              <a:solidFill>
                <a:srgbClr val="1F497D"/>
              </a:solidFill>
              <a:prstDash val="solid"/>
              <a:round/>
              <a:headEnd type="none" w="med" len="med"/>
              <a:tailEnd type="triangle" w="med" len="med"/>
            </a:ln>
          </p:spPr>
        </p:cxnSp>
        <p:cxnSp>
          <p:nvCxnSpPr>
            <p:cNvPr id="656" name="Google Shape;656;p71"/>
            <p:cNvCxnSpPr>
              <a:stCxn id="637" idx="6"/>
              <a:endCxn id="639" idx="2"/>
            </p:cNvCxnSpPr>
            <p:nvPr/>
          </p:nvCxnSpPr>
          <p:spPr>
            <a:xfrm rot="10800000" flipH="1">
              <a:off x="2138775" y="1789625"/>
              <a:ext cx="837000" cy="565500"/>
            </a:xfrm>
            <a:prstGeom prst="straightConnector1">
              <a:avLst/>
            </a:prstGeom>
            <a:noFill/>
            <a:ln w="9525" cap="flat" cmpd="sng">
              <a:solidFill>
                <a:srgbClr val="1F497D"/>
              </a:solidFill>
              <a:prstDash val="solid"/>
              <a:round/>
              <a:headEnd type="none" w="med" len="med"/>
              <a:tailEnd type="triangle" w="med" len="med"/>
            </a:ln>
          </p:spPr>
        </p:cxnSp>
        <p:cxnSp>
          <p:nvCxnSpPr>
            <p:cNvPr id="657" name="Google Shape;657;p71"/>
            <p:cNvCxnSpPr>
              <a:stCxn id="637" idx="6"/>
              <a:endCxn id="640" idx="2"/>
            </p:cNvCxnSpPr>
            <p:nvPr/>
          </p:nvCxnSpPr>
          <p:spPr>
            <a:xfrm>
              <a:off x="2138775" y="2355125"/>
              <a:ext cx="837000" cy="565500"/>
            </a:xfrm>
            <a:prstGeom prst="straightConnector1">
              <a:avLst/>
            </a:prstGeom>
            <a:noFill/>
            <a:ln w="9525" cap="flat" cmpd="sng">
              <a:solidFill>
                <a:srgbClr val="1F497D"/>
              </a:solidFill>
              <a:prstDash val="solid"/>
              <a:round/>
              <a:headEnd type="none" w="med" len="med"/>
              <a:tailEnd type="triangle" w="med" len="med"/>
            </a:ln>
          </p:spPr>
        </p:cxnSp>
        <p:cxnSp>
          <p:nvCxnSpPr>
            <p:cNvPr id="658" name="Google Shape;658;p71"/>
            <p:cNvCxnSpPr>
              <a:stCxn id="637" idx="6"/>
              <a:endCxn id="641" idx="2"/>
            </p:cNvCxnSpPr>
            <p:nvPr/>
          </p:nvCxnSpPr>
          <p:spPr>
            <a:xfrm>
              <a:off x="2138775" y="2355125"/>
              <a:ext cx="837000" cy="1696500"/>
            </a:xfrm>
            <a:prstGeom prst="straightConnector1">
              <a:avLst/>
            </a:prstGeom>
            <a:noFill/>
            <a:ln w="9525" cap="flat" cmpd="sng">
              <a:solidFill>
                <a:srgbClr val="1F497D"/>
              </a:solidFill>
              <a:prstDash val="solid"/>
              <a:round/>
              <a:headEnd type="none" w="med" len="med"/>
              <a:tailEnd type="triangle" w="med" len="med"/>
            </a:ln>
          </p:spPr>
        </p:cxnSp>
        <p:cxnSp>
          <p:nvCxnSpPr>
            <p:cNvPr id="659" name="Google Shape;659;p71"/>
            <p:cNvCxnSpPr>
              <a:stCxn id="636" idx="6"/>
              <a:endCxn id="639" idx="2"/>
            </p:cNvCxnSpPr>
            <p:nvPr/>
          </p:nvCxnSpPr>
          <p:spPr>
            <a:xfrm rot="10800000" flipH="1">
              <a:off x="2138775" y="1789608"/>
              <a:ext cx="837000" cy="1704900"/>
            </a:xfrm>
            <a:prstGeom prst="straightConnector1">
              <a:avLst/>
            </a:prstGeom>
            <a:noFill/>
            <a:ln w="9525" cap="flat" cmpd="sng">
              <a:solidFill>
                <a:srgbClr val="1F497D"/>
              </a:solidFill>
              <a:prstDash val="solid"/>
              <a:round/>
              <a:headEnd type="none" w="med" len="med"/>
              <a:tailEnd type="triangle" w="med" len="med"/>
            </a:ln>
          </p:spPr>
        </p:cxnSp>
        <p:cxnSp>
          <p:nvCxnSpPr>
            <p:cNvPr id="660" name="Google Shape;660;p71"/>
            <p:cNvCxnSpPr>
              <a:stCxn id="636" idx="6"/>
              <a:endCxn id="640" idx="2"/>
            </p:cNvCxnSpPr>
            <p:nvPr/>
          </p:nvCxnSpPr>
          <p:spPr>
            <a:xfrm rot="10800000" flipH="1">
              <a:off x="2138775" y="2920608"/>
              <a:ext cx="837000" cy="573900"/>
            </a:xfrm>
            <a:prstGeom prst="straightConnector1">
              <a:avLst/>
            </a:prstGeom>
            <a:noFill/>
            <a:ln w="9525" cap="flat" cmpd="sng">
              <a:solidFill>
                <a:srgbClr val="1F497D"/>
              </a:solidFill>
              <a:prstDash val="solid"/>
              <a:round/>
              <a:headEnd type="none" w="med" len="med"/>
              <a:tailEnd type="triangle" w="med" len="med"/>
            </a:ln>
          </p:spPr>
        </p:cxnSp>
        <p:cxnSp>
          <p:nvCxnSpPr>
            <p:cNvPr id="661" name="Google Shape;661;p71"/>
            <p:cNvCxnSpPr>
              <a:stCxn id="636" idx="6"/>
              <a:endCxn id="640" idx="2"/>
            </p:cNvCxnSpPr>
            <p:nvPr/>
          </p:nvCxnSpPr>
          <p:spPr>
            <a:xfrm rot="10800000" flipH="1">
              <a:off x="2138775" y="2920608"/>
              <a:ext cx="837000" cy="573900"/>
            </a:xfrm>
            <a:prstGeom prst="straightConnector1">
              <a:avLst/>
            </a:prstGeom>
            <a:noFill/>
            <a:ln w="9525" cap="flat" cmpd="sng">
              <a:solidFill>
                <a:srgbClr val="1F497D"/>
              </a:solidFill>
              <a:prstDash val="solid"/>
              <a:round/>
              <a:headEnd type="none" w="med" len="med"/>
              <a:tailEnd type="triangle" w="med" len="med"/>
            </a:ln>
          </p:spPr>
        </p:cxnSp>
        <p:cxnSp>
          <p:nvCxnSpPr>
            <p:cNvPr id="662" name="Google Shape;662;p71"/>
            <p:cNvCxnSpPr>
              <a:stCxn id="636" idx="6"/>
              <a:endCxn id="641" idx="2"/>
            </p:cNvCxnSpPr>
            <p:nvPr/>
          </p:nvCxnSpPr>
          <p:spPr>
            <a:xfrm>
              <a:off x="2138775" y="3494508"/>
              <a:ext cx="837000" cy="557100"/>
            </a:xfrm>
            <a:prstGeom prst="straightConnector1">
              <a:avLst/>
            </a:prstGeom>
            <a:noFill/>
            <a:ln w="9525" cap="flat" cmpd="sng">
              <a:solidFill>
                <a:srgbClr val="1F497D"/>
              </a:solidFill>
              <a:prstDash val="solid"/>
              <a:round/>
              <a:headEnd type="none" w="med" len="med"/>
              <a:tailEnd type="triangle" w="med" len="med"/>
            </a:ln>
          </p:spPr>
        </p:cxnSp>
        <p:cxnSp>
          <p:nvCxnSpPr>
            <p:cNvPr id="663" name="Google Shape;663;p71"/>
            <p:cNvCxnSpPr>
              <a:stCxn id="642" idx="6"/>
              <a:endCxn id="649" idx="2"/>
            </p:cNvCxnSpPr>
            <p:nvPr/>
          </p:nvCxnSpPr>
          <p:spPr>
            <a:xfrm>
              <a:off x="4023359" y="658525"/>
              <a:ext cx="837000" cy="0"/>
            </a:xfrm>
            <a:prstGeom prst="straightConnector1">
              <a:avLst/>
            </a:prstGeom>
            <a:noFill/>
            <a:ln w="9525" cap="flat" cmpd="sng">
              <a:solidFill>
                <a:srgbClr val="1F497D"/>
              </a:solidFill>
              <a:prstDash val="solid"/>
              <a:round/>
              <a:headEnd type="none" w="med" len="med"/>
              <a:tailEnd type="triangle" w="med" len="med"/>
            </a:ln>
          </p:spPr>
        </p:cxnSp>
        <p:cxnSp>
          <p:nvCxnSpPr>
            <p:cNvPr id="664" name="Google Shape;664;p71"/>
            <p:cNvCxnSpPr>
              <a:stCxn id="639" idx="6"/>
              <a:endCxn id="646" idx="2"/>
            </p:cNvCxnSpPr>
            <p:nvPr/>
          </p:nvCxnSpPr>
          <p:spPr>
            <a:xfrm>
              <a:off x="4023359" y="1789592"/>
              <a:ext cx="837000" cy="0"/>
            </a:xfrm>
            <a:prstGeom prst="straightConnector1">
              <a:avLst/>
            </a:prstGeom>
            <a:noFill/>
            <a:ln w="9525" cap="flat" cmpd="sng">
              <a:solidFill>
                <a:srgbClr val="1F497D"/>
              </a:solidFill>
              <a:prstDash val="solid"/>
              <a:round/>
              <a:headEnd type="none" w="med" len="med"/>
              <a:tailEnd type="triangle" w="med" len="med"/>
            </a:ln>
          </p:spPr>
        </p:cxnSp>
        <p:cxnSp>
          <p:nvCxnSpPr>
            <p:cNvPr id="665" name="Google Shape;665;p71"/>
            <p:cNvCxnSpPr>
              <a:stCxn id="640" idx="6"/>
              <a:endCxn id="647" idx="2"/>
            </p:cNvCxnSpPr>
            <p:nvPr/>
          </p:nvCxnSpPr>
          <p:spPr>
            <a:xfrm>
              <a:off x="4023359" y="2920658"/>
              <a:ext cx="837000" cy="0"/>
            </a:xfrm>
            <a:prstGeom prst="straightConnector1">
              <a:avLst/>
            </a:prstGeom>
            <a:noFill/>
            <a:ln w="9525" cap="flat" cmpd="sng">
              <a:solidFill>
                <a:srgbClr val="1F497D"/>
              </a:solidFill>
              <a:prstDash val="solid"/>
              <a:round/>
              <a:headEnd type="none" w="med" len="med"/>
              <a:tailEnd type="triangle" w="med" len="med"/>
            </a:ln>
          </p:spPr>
        </p:cxnSp>
        <p:cxnSp>
          <p:nvCxnSpPr>
            <p:cNvPr id="666" name="Google Shape;666;p71"/>
            <p:cNvCxnSpPr>
              <a:stCxn id="641" idx="6"/>
              <a:endCxn id="648" idx="2"/>
            </p:cNvCxnSpPr>
            <p:nvPr/>
          </p:nvCxnSpPr>
          <p:spPr>
            <a:xfrm>
              <a:off x="4023359" y="4051725"/>
              <a:ext cx="837000" cy="0"/>
            </a:xfrm>
            <a:prstGeom prst="straightConnector1">
              <a:avLst/>
            </a:prstGeom>
            <a:noFill/>
            <a:ln w="9525" cap="flat" cmpd="sng">
              <a:solidFill>
                <a:srgbClr val="1F497D"/>
              </a:solidFill>
              <a:prstDash val="solid"/>
              <a:round/>
              <a:headEnd type="none" w="med" len="med"/>
              <a:tailEnd type="triangle" w="med" len="med"/>
            </a:ln>
          </p:spPr>
        </p:cxnSp>
        <p:cxnSp>
          <p:nvCxnSpPr>
            <p:cNvPr id="667" name="Google Shape;667;p71"/>
            <p:cNvCxnSpPr>
              <a:stCxn id="642" idx="6"/>
              <a:endCxn id="646" idx="2"/>
            </p:cNvCxnSpPr>
            <p:nvPr/>
          </p:nvCxnSpPr>
          <p:spPr>
            <a:xfrm>
              <a:off x="4023359" y="658525"/>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668" name="Google Shape;668;p71"/>
            <p:cNvCxnSpPr>
              <a:stCxn id="642" idx="6"/>
              <a:endCxn id="647" idx="2"/>
            </p:cNvCxnSpPr>
            <p:nvPr/>
          </p:nvCxnSpPr>
          <p:spPr>
            <a:xfrm>
              <a:off x="4023359" y="658525"/>
              <a:ext cx="837000" cy="2262000"/>
            </a:xfrm>
            <a:prstGeom prst="straightConnector1">
              <a:avLst/>
            </a:prstGeom>
            <a:noFill/>
            <a:ln w="9525" cap="flat" cmpd="sng">
              <a:solidFill>
                <a:srgbClr val="1F497D"/>
              </a:solidFill>
              <a:prstDash val="solid"/>
              <a:round/>
              <a:headEnd type="none" w="med" len="med"/>
              <a:tailEnd type="triangle" w="med" len="med"/>
            </a:ln>
          </p:spPr>
        </p:cxnSp>
        <p:cxnSp>
          <p:nvCxnSpPr>
            <p:cNvPr id="669" name="Google Shape;669;p71"/>
            <p:cNvCxnSpPr>
              <a:stCxn id="642" idx="6"/>
              <a:endCxn id="648" idx="2"/>
            </p:cNvCxnSpPr>
            <p:nvPr/>
          </p:nvCxnSpPr>
          <p:spPr>
            <a:xfrm>
              <a:off x="4023359" y="658525"/>
              <a:ext cx="837000" cy="3393300"/>
            </a:xfrm>
            <a:prstGeom prst="straightConnector1">
              <a:avLst/>
            </a:prstGeom>
            <a:noFill/>
            <a:ln w="9525" cap="flat" cmpd="sng">
              <a:solidFill>
                <a:srgbClr val="1F497D"/>
              </a:solidFill>
              <a:prstDash val="solid"/>
              <a:round/>
              <a:headEnd type="none" w="med" len="med"/>
              <a:tailEnd type="triangle" w="med" len="med"/>
            </a:ln>
          </p:spPr>
        </p:cxnSp>
        <p:cxnSp>
          <p:nvCxnSpPr>
            <p:cNvPr id="670" name="Google Shape;670;p71"/>
            <p:cNvCxnSpPr>
              <a:stCxn id="639" idx="6"/>
              <a:endCxn id="647" idx="2"/>
            </p:cNvCxnSpPr>
            <p:nvPr/>
          </p:nvCxnSpPr>
          <p:spPr>
            <a:xfrm>
              <a:off x="4023359" y="1789592"/>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671" name="Google Shape;671;p71"/>
            <p:cNvCxnSpPr>
              <a:stCxn id="639" idx="6"/>
              <a:endCxn id="648" idx="2"/>
            </p:cNvCxnSpPr>
            <p:nvPr/>
          </p:nvCxnSpPr>
          <p:spPr>
            <a:xfrm>
              <a:off x="4023359" y="1789592"/>
              <a:ext cx="837000" cy="2262000"/>
            </a:xfrm>
            <a:prstGeom prst="straightConnector1">
              <a:avLst/>
            </a:prstGeom>
            <a:noFill/>
            <a:ln w="9525" cap="flat" cmpd="sng">
              <a:solidFill>
                <a:srgbClr val="1F497D"/>
              </a:solidFill>
              <a:prstDash val="solid"/>
              <a:round/>
              <a:headEnd type="none" w="med" len="med"/>
              <a:tailEnd type="triangle" w="med" len="med"/>
            </a:ln>
          </p:spPr>
        </p:cxnSp>
        <p:cxnSp>
          <p:nvCxnSpPr>
            <p:cNvPr id="672" name="Google Shape;672;p71"/>
            <p:cNvCxnSpPr>
              <a:stCxn id="640" idx="6"/>
              <a:endCxn id="649" idx="2"/>
            </p:cNvCxnSpPr>
            <p:nvPr/>
          </p:nvCxnSpPr>
          <p:spPr>
            <a:xfrm rot="10800000" flipH="1">
              <a:off x="4023359" y="658658"/>
              <a:ext cx="837000" cy="2262000"/>
            </a:xfrm>
            <a:prstGeom prst="straightConnector1">
              <a:avLst/>
            </a:prstGeom>
            <a:noFill/>
            <a:ln w="9525" cap="flat" cmpd="sng">
              <a:solidFill>
                <a:srgbClr val="1F497D"/>
              </a:solidFill>
              <a:prstDash val="solid"/>
              <a:round/>
              <a:headEnd type="none" w="med" len="med"/>
              <a:tailEnd type="triangle" w="med" len="med"/>
            </a:ln>
          </p:spPr>
        </p:cxnSp>
        <p:cxnSp>
          <p:nvCxnSpPr>
            <p:cNvPr id="673" name="Google Shape;673;p71"/>
            <p:cNvCxnSpPr>
              <a:stCxn id="640" idx="6"/>
              <a:endCxn id="646" idx="2"/>
            </p:cNvCxnSpPr>
            <p:nvPr/>
          </p:nvCxnSpPr>
          <p:spPr>
            <a:xfrm rot="10800000" flipH="1">
              <a:off x="4023359" y="1789658"/>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674" name="Google Shape;674;p71"/>
            <p:cNvCxnSpPr>
              <a:stCxn id="641" idx="6"/>
              <a:endCxn id="647" idx="2"/>
            </p:cNvCxnSpPr>
            <p:nvPr/>
          </p:nvCxnSpPr>
          <p:spPr>
            <a:xfrm rot="10800000" flipH="1">
              <a:off x="4023359" y="2920725"/>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675" name="Google Shape;675;p71"/>
            <p:cNvCxnSpPr>
              <a:stCxn id="639" idx="6"/>
              <a:endCxn id="649" idx="2"/>
            </p:cNvCxnSpPr>
            <p:nvPr/>
          </p:nvCxnSpPr>
          <p:spPr>
            <a:xfrm rot="10800000" flipH="1">
              <a:off x="4023359" y="658592"/>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676" name="Google Shape;676;p71"/>
            <p:cNvCxnSpPr>
              <a:stCxn id="640" idx="6"/>
              <a:endCxn id="648" idx="2"/>
            </p:cNvCxnSpPr>
            <p:nvPr/>
          </p:nvCxnSpPr>
          <p:spPr>
            <a:xfrm>
              <a:off x="4023359" y="2920658"/>
              <a:ext cx="837000" cy="1131000"/>
            </a:xfrm>
            <a:prstGeom prst="straightConnector1">
              <a:avLst/>
            </a:prstGeom>
            <a:noFill/>
            <a:ln w="9525" cap="flat" cmpd="sng">
              <a:solidFill>
                <a:srgbClr val="1F497D"/>
              </a:solidFill>
              <a:prstDash val="solid"/>
              <a:round/>
              <a:headEnd type="none" w="med" len="med"/>
              <a:tailEnd type="triangle" w="med" len="med"/>
            </a:ln>
          </p:spPr>
        </p:cxnSp>
        <p:cxnSp>
          <p:nvCxnSpPr>
            <p:cNvPr id="677" name="Google Shape;677;p71"/>
            <p:cNvCxnSpPr>
              <a:stCxn id="641" idx="6"/>
              <a:endCxn id="646" idx="2"/>
            </p:cNvCxnSpPr>
            <p:nvPr/>
          </p:nvCxnSpPr>
          <p:spPr>
            <a:xfrm rot="10800000" flipH="1">
              <a:off x="4023359" y="1789725"/>
              <a:ext cx="837000" cy="2262000"/>
            </a:xfrm>
            <a:prstGeom prst="straightConnector1">
              <a:avLst/>
            </a:prstGeom>
            <a:noFill/>
            <a:ln w="9525" cap="flat" cmpd="sng">
              <a:solidFill>
                <a:srgbClr val="1F497D"/>
              </a:solidFill>
              <a:prstDash val="solid"/>
              <a:round/>
              <a:headEnd type="none" w="med" len="med"/>
              <a:tailEnd type="triangle" w="med" len="med"/>
            </a:ln>
          </p:spPr>
        </p:cxnSp>
        <p:cxnSp>
          <p:nvCxnSpPr>
            <p:cNvPr id="678" name="Google Shape;678;p71"/>
            <p:cNvCxnSpPr>
              <a:stCxn id="641" idx="6"/>
              <a:endCxn id="649" idx="2"/>
            </p:cNvCxnSpPr>
            <p:nvPr/>
          </p:nvCxnSpPr>
          <p:spPr>
            <a:xfrm rot="10800000" flipH="1">
              <a:off x="4023359" y="658425"/>
              <a:ext cx="837000" cy="3393300"/>
            </a:xfrm>
            <a:prstGeom prst="straightConnector1">
              <a:avLst/>
            </a:prstGeom>
            <a:noFill/>
            <a:ln w="9525" cap="flat" cmpd="sng">
              <a:solidFill>
                <a:srgbClr val="1F497D"/>
              </a:solidFill>
              <a:prstDash val="solid"/>
              <a:round/>
              <a:headEnd type="none" w="med" len="med"/>
              <a:tailEnd type="triangle" w="med" len="med"/>
            </a:ln>
          </p:spPr>
        </p:cxnSp>
        <p:cxnSp>
          <p:nvCxnSpPr>
            <p:cNvPr id="679" name="Google Shape;679;p71"/>
            <p:cNvCxnSpPr>
              <a:stCxn id="646" idx="6"/>
              <a:endCxn id="645" idx="2"/>
            </p:cNvCxnSpPr>
            <p:nvPr/>
          </p:nvCxnSpPr>
          <p:spPr>
            <a:xfrm rot="10800000" flipH="1">
              <a:off x="5907943" y="1215692"/>
              <a:ext cx="837000" cy="573900"/>
            </a:xfrm>
            <a:prstGeom prst="straightConnector1">
              <a:avLst/>
            </a:prstGeom>
            <a:noFill/>
            <a:ln w="9525" cap="flat" cmpd="sng">
              <a:solidFill>
                <a:srgbClr val="1F497D"/>
              </a:solidFill>
              <a:prstDash val="solid"/>
              <a:round/>
              <a:headEnd type="none" w="med" len="med"/>
              <a:tailEnd type="triangle" w="med" len="med"/>
            </a:ln>
          </p:spPr>
        </p:cxnSp>
        <p:cxnSp>
          <p:nvCxnSpPr>
            <p:cNvPr id="680" name="Google Shape;680;p71"/>
            <p:cNvCxnSpPr>
              <a:stCxn id="647" idx="6"/>
              <a:endCxn id="644" idx="2"/>
            </p:cNvCxnSpPr>
            <p:nvPr/>
          </p:nvCxnSpPr>
          <p:spPr>
            <a:xfrm rot="10800000" flipH="1">
              <a:off x="5907943" y="2355158"/>
              <a:ext cx="837000" cy="565500"/>
            </a:xfrm>
            <a:prstGeom prst="straightConnector1">
              <a:avLst/>
            </a:prstGeom>
            <a:noFill/>
            <a:ln w="9525" cap="flat" cmpd="sng">
              <a:solidFill>
                <a:srgbClr val="1F497D"/>
              </a:solidFill>
              <a:prstDash val="solid"/>
              <a:round/>
              <a:headEnd type="none" w="med" len="med"/>
              <a:tailEnd type="triangle" w="med" len="med"/>
            </a:ln>
          </p:spPr>
        </p:cxnSp>
        <p:cxnSp>
          <p:nvCxnSpPr>
            <p:cNvPr id="681" name="Google Shape;681;p71"/>
            <p:cNvCxnSpPr>
              <a:stCxn id="648" idx="6"/>
              <a:endCxn id="643" idx="2"/>
            </p:cNvCxnSpPr>
            <p:nvPr/>
          </p:nvCxnSpPr>
          <p:spPr>
            <a:xfrm rot="10800000" flipH="1">
              <a:off x="5907943" y="3494625"/>
              <a:ext cx="837000" cy="557100"/>
            </a:xfrm>
            <a:prstGeom prst="straightConnector1">
              <a:avLst/>
            </a:prstGeom>
            <a:noFill/>
            <a:ln w="9525" cap="flat" cmpd="sng">
              <a:solidFill>
                <a:srgbClr val="1F497D"/>
              </a:solidFill>
              <a:prstDash val="solid"/>
              <a:round/>
              <a:headEnd type="none" w="med" len="med"/>
              <a:tailEnd type="triangle" w="med" len="med"/>
            </a:ln>
          </p:spPr>
        </p:cxnSp>
        <p:cxnSp>
          <p:nvCxnSpPr>
            <p:cNvPr id="682" name="Google Shape;682;p71"/>
            <p:cNvCxnSpPr>
              <a:stCxn id="648" idx="6"/>
              <a:endCxn id="644" idx="2"/>
            </p:cNvCxnSpPr>
            <p:nvPr/>
          </p:nvCxnSpPr>
          <p:spPr>
            <a:xfrm rot="10800000" flipH="1">
              <a:off x="5907943" y="2355225"/>
              <a:ext cx="837000" cy="1696500"/>
            </a:xfrm>
            <a:prstGeom prst="straightConnector1">
              <a:avLst/>
            </a:prstGeom>
            <a:noFill/>
            <a:ln w="9525" cap="flat" cmpd="sng">
              <a:solidFill>
                <a:srgbClr val="1F497D"/>
              </a:solidFill>
              <a:prstDash val="solid"/>
              <a:round/>
              <a:headEnd type="none" w="med" len="med"/>
              <a:tailEnd type="triangle" w="med" len="med"/>
            </a:ln>
          </p:spPr>
        </p:cxnSp>
        <p:cxnSp>
          <p:nvCxnSpPr>
            <p:cNvPr id="683" name="Google Shape;683;p71"/>
            <p:cNvCxnSpPr>
              <a:stCxn id="648" idx="6"/>
              <a:endCxn id="645" idx="2"/>
            </p:cNvCxnSpPr>
            <p:nvPr/>
          </p:nvCxnSpPr>
          <p:spPr>
            <a:xfrm rot="10800000" flipH="1">
              <a:off x="5907943" y="1215825"/>
              <a:ext cx="837000" cy="2835900"/>
            </a:xfrm>
            <a:prstGeom prst="straightConnector1">
              <a:avLst/>
            </a:prstGeom>
            <a:noFill/>
            <a:ln w="9525" cap="flat" cmpd="sng">
              <a:solidFill>
                <a:srgbClr val="1F497D"/>
              </a:solidFill>
              <a:prstDash val="solid"/>
              <a:round/>
              <a:headEnd type="none" w="med" len="med"/>
              <a:tailEnd type="triangle" w="med" len="med"/>
            </a:ln>
          </p:spPr>
        </p:cxnSp>
        <p:cxnSp>
          <p:nvCxnSpPr>
            <p:cNvPr id="684" name="Google Shape;684;p71"/>
            <p:cNvCxnSpPr>
              <a:stCxn id="647" idx="6"/>
              <a:endCxn id="645" idx="2"/>
            </p:cNvCxnSpPr>
            <p:nvPr/>
          </p:nvCxnSpPr>
          <p:spPr>
            <a:xfrm rot="10800000" flipH="1">
              <a:off x="5907943" y="1215758"/>
              <a:ext cx="837000" cy="1704900"/>
            </a:xfrm>
            <a:prstGeom prst="straightConnector1">
              <a:avLst/>
            </a:prstGeom>
            <a:noFill/>
            <a:ln w="9525" cap="flat" cmpd="sng">
              <a:solidFill>
                <a:srgbClr val="1F497D"/>
              </a:solidFill>
              <a:prstDash val="solid"/>
              <a:round/>
              <a:headEnd type="none" w="med" len="med"/>
              <a:tailEnd type="triangle" w="med" len="med"/>
            </a:ln>
          </p:spPr>
        </p:cxnSp>
        <p:cxnSp>
          <p:nvCxnSpPr>
            <p:cNvPr id="685" name="Google Shape;685;p71"/>
            <p:cNvCxnSpPr>
              <a:stCxn id="649" idx="6"/>
              <a:endCxn id="645" idx="2"/>
            </p:cNvCxnSpPr>
            <p:nvPr/>
          </p:nvCxnSpPr>
          <p:spPr>
            <a:xfrm>
              <a:off x="5907943" y="658525"/>
              <a:ext cx="837000" cy="557100"/>
            </a:xfrm>
            <a:prstGeom prst="straightConnector1">
              <a:avLst/>
            </a:prstGeom>
            <a:noFill/>
            <a:ln w="9525" cap="flat" cmpd="sng">
              <a:solidFill>
                <a:srgbClr val="1F497D"/>
              </a:solidFill>
              <a:prstDash val="solid"/>
              <a:round/>
              <a:headEnd type="none" w="med" len="med"/>
              <a:tailEnd type="triangle" w="med" len="med"/>
            </a:ln>
          </p:spPr>
        </p:cxnSp>
        <p:cxnSp>
          <p:nvCxnSpPr>
            <p:cNvPr id="686" name="Google Shape;686;p71"/>
            <p:cNvCxnSpPr>
              <a:stCxn id="649" idx="6"/>
              <a:endCxn id="644" idx="2"/>
            </p:cNvCxnSpPr>
            <p:nvPr/>
          </p:nvCxnSpPr>
          <p:spPr>
            <a:xfrm>
              <a:off x="5907943" y="658525"/>
              <a:ext cx="837000" cy="1696500"/>
            </a:xfrm>
            <a:prstGeom prst="straightConnector1">
              <a:avLst/>
            </a:prstGeom>
            <a:noFill/>
            <a:ln w="9525" cap="flat" cmpd="sng">
              <a:solidFill>
                <a:srgbClr val="1F497D"/>
              </a:solidFill>
              <a:prstDash val="solid"/>
              <a:round/>
              <a:headEnd type="none" w="med" len="med"/>
              <a:tailEnd type="triangle" w="med" len="med"/>
            </a:ln>
          </p:spPr>
        </p:cxnSp>
        <p:cxnSp>
          <p:nvCxnSpPr>
            <p:cNvPr id="687" name="Google Shape;687;p71"/>
            <p:cNvCxnSpPr>
              <a:stCxn id="649" idx="6"/>
              <a:endCxn id="643" idx="2"/>
            </p:cNvCxnSpPr>
            <p:nvPr/>
          </p:nvCxnSpPr>
          <p:spPr>
            <a:xfrm>
              <a:off x="5907943" y="658525"/>
              <a:ext cx="837000" cy="2835900"/>
            </a:xfrm>
            <a:prstGeom prst="straightConnector1">
              <a:avLst/>
            </a:prstGeom>
            <a:noFill/>
            <a:ln w="9525" cap="flat" cmpd="sng">
              <a:solidFill>
                <a:srgbClr val="1F497D"/>
              </a:solidFill>
              <a:prstDash val="solid"/>
              <a:round/>
              <a:headEnd type="none" w="med" len="med"/>
              <a:tailEnd type="triangle" w="med" len="med"/>
            </a:ln>
          </p:spPr>
        </p:cxnSp>
        <p:cxnSp>
          <p:nvCxnSpPr>
            <p:cNvPr id="688" name="Google Shape;688;p71"/>
            <p:cNvCxnSpPr>
              <a:stCxn id="646" idx="6"/>
              <a:endCxn id="643" idx="2"/>
            </p:cNvCxnSpPr>
            <p:nvPr/>
          </p:nvCxnSpPr>
          <p:spPr>
            <a:xfrm>
              <a:off x="5907943" y="1789592"/>
              <a:ext cx="837000" cy="1704900"/>
            </a:xfrm>
            <a:prstGeom prst="straightConnector1">
              <a:avLst/>
            </a:prstGeom>
            <a:noFill/>
            <a:ln w="9525" cap="flat" cmpd="sng">
              <a:solidFill>
                <a:srgbClr val="1F497D"/>
              </a:solidFill>
              <a:prstDash val="solid"/>
              <a:round/>
              <a:headEnd type="none" w="med" len="med"/>
              <a:tailEnd type="triangle" w="med" len="med"/>
            </a:ln>
          </p:spPr>
        </p:cxnSp>
        <p:cxnSp>
          <p:nvCxnSpPr>
            <p:cNvPr id="689" name="Google Shape;689;p71"/>
            <p:cNvCxnSpPr>
              <a:stCxn id="646" idx="6"/>
              <a:endCxn id="644" idx="2"/>
            </p:cNvCxnSpPr>
            <p:nvPr/>
          </p:nvCxnSpPr>
          <p:spPr>
            <a:xfrm>
              <a:off x="5907943" y="1789592"/>
              <a:ext cx="837000" cy="565500"/>
            </a:xfrm>
            <a:prstGeom prst="straightConnector1">
              <a:avLst/>
            </a:prstGeom>
            <a:noFill/>
            <a:ln w="9525" cap="flat" cmpd="sng">
              <a:solidFill>
                <a:srgbClr val="1F497D"/>
              </a:solidFill>
              <a:prstDash val="solid"/>
              <a:round/>
              <a:headEnd type="none" w="med" len="med"/>
              <a:tailEnd type="triangle" w="med" len="med"/>
            </a:ln>
          </p:spPr>
        </p:cxnSp>
        <p:cxnSp>
          <p:nvCxnSpPr>
            <p:cNvPr id="690" name="Google Shape;690;p71"/>
            <p:cNvCxnSpPr>
              <a:stCxn id="647" idx="6"/>
              <a:endCxn id="643" idx="2"/>
            </p:cNvCxnSpPr>
            <p:nvPr/>
          </p:nvCxnSpPr>
          <p:spPr>
            <a:xfrm>
              <a:off x="5907943" y="2920658"/>
              <a:ext cx="837000" cy="573900"/>
            </a:xfrm>
            <a:prstGeom prst="straightConnector1">
              <a:avLst/>
            </a:prstGeom>
            <a:noFill/>
            <a:ln w="9525" cap="flat" cmpd="sng">
              <a:solidFill>
                <a:srgbClr val="1F497D"/>
              </a:solidFill>
              <a:prstDash val="solid"/>
              <a:round/>
              <a:headEnd type="none" w="med" len="med"/>
              <a:tailEnd type="triangle" w="med" len="med"/>
            </a:ln>
          </p:spPr>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2"/>
          <p:cNvSpPr txBox="1">
            <a:spLocks noGrp="1"/>
          </p:cNvSpPr>
          <p:nvPr>
            <p:ph type="ctrTitle"/>
          </p:nvPr>
        </p:nvSpPr>
        <p:spPr>
          <a:xfrm>
            <a:off x="145800" y="113125"/>
            <a:ext cx="8304300" cy="64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Inputs and Outputs</a:t>
            </a:r>
            <a:r>
              <a:rPr lang="en" sz="3000" b="1">
                <a:latin typeface="Calibri"/>
                <a:ea typeface="Calibri"/>
                <a:cs typeface="Calibri"/>
                <a:sym typeface="Calibri"/>
              </a:rPr>
              <a:t> </a:t>
            </a:r>
            <a:endParaRPr sz="3000" b="1">
              <a:latin typeface="Calibri"/>
              <a:ea typeface="Calibri"/>
              <a:cs typeface="Calibri"/>
              <a:sym typeface="Calibri"/>
            </a:endParaRPr>
          </a:p>
        </p:txBody>
      </p:sp>
      <p:pic>
        <p:nvPicPr>
          <p:cNvPr id="697" name="Google Shape;697;p72"/>
          <p:cNvPicPr preferRelativeResize="0"/>
          <p:nvPr/>
        </p:nvPicPr>
        <p:blipFill rotWithShape="1">
          <a:blip r:embed="rId3">
            <a:alphaModFix/>
          </a:blip>
          <a:srcRect t="3725" r="5633"/>
          <a:stretch/>
        </p:blipFill>
        <p:spPr>
          <a:xfrm>
            <a:off x="295550" y="1021650"/>
            <a:ext cx="4841926" cy="3866050"/>
          </a:xfrm>
          <a:prstGeom prst="rect">
            <a:avLst/>
          </a:prstGeom>
          <a:noFill/>
          <a:ln>
            <a:noFill/>
          </a:ln>
        </p:spPr>
      </p:pic>
      <p:grpSp>
        <p:nvGrpSpPr>
          <p:cNvPr id="698" name="Google Shape;698;p72"/>
          <p:cNvGrpSpPr/>
          <p:nvPr/>
        </p:nvGrpSpPr>
        <p:grpSpPr>
          <a:xfrm>
            <a:off x="6060775" y="452800"/>
            <a:ext cx="2024125" cy="1926950"/>
            <a:chOff x="5908375" y="910000"/>
            <a:chExt cx="2024125" cy="1926950"/>
          </a:xfrm>
        </p:grpSpPr>
        <p:sp>
          <p:nvSpPr>
            <p:cNvPr id="699" name="Google Shape;699;p72"/>
            <p:cNvSpPr/>
            <p:nvPr/>
          </p:nvSpPr>
          <p:spPr>
            <a:xfrm>
              <a:off x="6313525" y="910000"/>
              <a:ext cx="949800" cy="87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256 X 256 Matrix</a:t>
              </a:r>
              <a:endParaRPr sz="1200"/>
            </a:p>
          </p:txBody>
        </p:sp>
        <p:cxnSp>
          <p:nvCxnSpPr>
            <p:cNvPr id="700" name="Google Shape;700;p72"/>
            <p:cNvCxnSpPr>
              <a:stCxn id="699" idx="2"/>
              <a:endCxn id="701" idx="0"/>
            </p:cNvCxnSpPr>
            <p:nvPr/>
          </p:nvCxnSpPr>
          <p:spPr>
            <a:xfrm>
              <a:off x="6788425" y="1780300"/>
              <a:ext cx="0" cy="636300"/>
            </a:xfrm>
            <a:prstGeom prst="straightConnector1">
              <a:avLst/>
            </a:prstGeom>
            <a:noFill/>
            <a:ln w="19050" cap="flat" cmpd="sng">
              <a:solidFill>
                <a:schemeClr val="dk2"/>
              </a:solidFill>
              <a:prstDash val="solid"/>
              <a:round/>
              <a:headEnd type="none" w="med" len="med"/>
              <a:tailEnd type="triangle" w="med" len="med"/>
            </a:ln>
          </p:spPr>
        </p:cxnSp>
        <p:sp>
          <p:nvSpPr>
            <p:cNvPr id="701" name="Google Shape;701;p72"/>
            <p:cNvSpPr txBox="1"/>
            <p:nvPr/>
          </p:nvSpPr>
          <p:spPr>
            <a:xfrm>
              <a:off x="5908375" y="2416650"/>
              <a:ext cx="17601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4-Element Vector </a:t>
              </a:r>
              <a:endParaRPr/>
            </a:p>
          </p:txBody>
        </p:sp>
        <p:sp>
          <p:nvSpPr>
            <p:cNvPr id="702" name="Google Shape;702;p72"/>
            <p:cNvSpPr txBox="1"/>
            <p:nvPr/>
          </p:nvSpPr>
          <p:spPr>
            <a:xfrm>
              <a:off x="6710300" y="1888313"/>
              <a:ext cx="12222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DL model</a:t>
              </a:r>
              <a:endParaRPr sz="1200"/>
            </a:p>
            <a:p>
              <a:pPr marL="0" lvl="0" indent="0" algn="l" rtl="0">
                <a:spcBef>
                  <a:spcPts val="0"/>
                </a:spcBef>
                <a:spcAft>
                  <a:spcPts val="0"/>
                </a:spcAft>
                <a:buNone/>
              </a:pPr>
              <a:endParaRPr/>
            </a:p>
          </p:txBody>
        </p:sp>
      </p:grpSp>
      <p:grpSp>
        <p:nvGrpSpPr>
          <p:cNvPr id="703" name="Google Shape;703;p72"/>
          <p:cNvGrpSpPr/>
          <p:nvPr/>
        </p:nvGrpSpPr>
        <p:grpSpPr>
          <a:xfrm>
            <a:off x="5662275" y="2914475"/>
            <a:ext cx="2557100" cy="1580100"/>
            <a:chOff x="5782225" y="3160050"/>
            <a:chExt cx="2557100" cy="1580100"/>
          </a:xfrm>
        </p:grpSpPr>
        <p:sp>
          <p:nvSpPr>
            <p:cNvPr id="704" name="Google Shape;704;p72"/>
            <p:cNvSpPr/>
            <p:nvPr/>
          </p:nvSpPr>
          <p:spPr>
            <a:xfrm>
              <a:off x="5782225" y="3160050"/>
              <a:ext cx="722700" cy="158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a:p>
              <a:pPr marL="0" lvl="0" indent="0" algn="ctr" rtl="0">
                <a:spcBef>
                  <a:spcPts val="0"/>
                </a:spcBef>
                <a:spcAft>
                  <a:spcPts val="0"/>
                </a:spcAft>
                <a:buNone/>
              </a:pPr>
              <a:r>
                <a:rPr lang="en"/>
                <a:t>2</a:t>
              </a:r>
              <a:endParaRPr/>
            </a:p>
            <a:p>
              <a:pPr marL="0" lvl="0" indent="0" algn="ctr" rtl="0">
                <a:spcBef>
                  <a:spcPts val="0"/>
                </a:spcBef>
                <a:spcAft>
                  <a:spcPts val="0"/>
                </a:spcAft>
                <a:buNone/>
              </a:pPr>
              <a:r>
                <a:rPr lang="en"/>
                <a:t>3</a:t>
              </a:r>
              <a:endParaRPr/>
            </a:p>
            <a:p>
              <a:pPr marL="0" lvl="0" indent="0" algn="ctr" rtl="0">
                <a:spcBef>
                  <a:spcPts val="0"/>
                </a:spcBef>
                <a:spcAft>
                  <a:spcPts val="0"/>
                </a:spcAft>
                <a:buNone/>
              </a:pPr>
              <a:r>
                <a:rPr lang="en"/>
                <a:t>4</a:t>
              </a:r>
              <a:endParaRPr/>
            </a:p>
            <a:p>
              <a:pPr marL="0" lvl="0" indent="0" algn="ctr" rtl="0">
                <a:spcBef>
                  <a:spcPts val="0"/>
                </a:spcBef>
                <a:spcAft>
                  <a:spcPts val="0"/>
                </a:spcAft>
                <a:buNone/>
              </a:pPr>
              <a:r>
                <a:rPr lang="en"/>
                <a:t>5</a:t>
              </a:r>
              <a:endParaRPr/>
            </a:p>
            <a:p>
              <a:pPr marL="0" lvl="0" indent="0" algn="ctr" rtl="0">
                <a:spcBef>
                  <a:spcPts val="0"/>
                </a:spcBef>
                <a:spcAft>
                  <a:spcPts val="0"/>
                </a:spcAft>
                <a:buNone/>
              </a:pPr>
              <a:r>
                <a:rPr lang="en"/>
                <a:t>6</a:t>
              </a:r>
              <a:endParaRPr/>
            </a:p>
          </p:txBody>
        </p:sp>
        <p:sp>
          <p:nvSpPr>
            <p:cNvPr id="705" name="Google Shape;705;p72"/>
            <p:cNvSpPr/>
            <p:nvPr/>
          </p:nvSpPr>
          <p:spPr>
            <a:xfrm>
              <a:off x="6699425" y="3160050"/>
              <a:ext cx="722700" cy="158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a:p>
              <a:pPr marL="0" lvl="0" indent="0" algn="ctr" rtl="0">
                <a:spcBef>
                  <a:spcPts val="0"/>
                </a:spcBef>
                <a:spcAft>
                  <a:spcPts val="0"/>
                </a:spcAft>
                <a:buNone/>
              </a:pPr>
              <a:r>
                <a:rPr lang="en"/>
                <a:t>C</a:t>
              </a:r>
              <a:endParaRPr/>
            </a:p>
            <a:p>
              <a:pPr marL="0" lvl="0" indent="0" algn="ctr" rtl="0">
                <a:spcBef>
                  <a:spcPts val="0"/>
                </a:spcBef>
                <a:spcAft>
                  <a:spcPts val="0"/>
                </a:spcAft>
                <a:buNone/>
              </a:pPr>
              <a:r>
                <a:rPr lang="en"/>
                <a:t>T</a:t>
              </a:r>
              <a:endParaRPr/>
            </a:p>
            <a:p>
              <a:pPr marL="0" lvl="0" indent="0" algn="ctr" rtl="0">
                <a:spcBef>
                  <a:spcPts val="0"/>
                </a:spcBef>
                <a:spcAft>
                  <a:spcPts val="0"/>
                </a:spcAft>
                <a:buNone/>
              </a:pPr>
              <a:r>
                <a:rPr lang="en"/>
                <a:t>G</a:t>
              </a:r>
              <a:endParaRPr/>
            </a:p>
          </p:txBody>
        </p:sp>
        <p:sp>
          <p:nvSpPr>
            <p:cNvPr id="706" name="Google Shape;706;p72"/>
            <p:cNvSpPr/>
            <p:nvPr/>
          </p:nvSpPr>
          <p:spPr>
            <a:xfrm>
              <a:off x="7616625" y="3160050"/>
              <a:ext cx="722700" cy="158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t>
              </a:r>
              <a:endParaRPr/>
            </a:p>
            <a:p>
              <a:pPr marL="0" lvl="0" indent="0" algn="ctr" rtl="0">
                <a:spcBef>
                  <a:spcPts val="0"/>
                </a:spcBef>
                <a:spcAft>
                  <a:spcPts val="0"/>
                </a:spcAft>
                <a:buNone/>
              </a:pPr>
              <a:r>
                <a:rPr lang="en"/>
                <a:t>F</a:t>
              </a:r>
              <a:endParaRPr/>
            </a:p>
          </p:txBody>
        </p:sp>
        <p:cxnSp>
          <p:nvCxnSpPr>
            <p:cNvPr id="707" name="Google Shape;707;p72"/>
            <p:cNvCxnSpPr/>
            <p:nvPr/>
          </p:nvCxnSpPr>
          <p:spPr>
            <a:xfrm>
              <a:off x="6262225" y="3481700"/>
              <a:ext cx="686400" cy="169500"/>
            </a:xfrm>
            <a:prstGeom prst="straightConnector1">
              <a:avLst/>
            </a:prstGeom>
            <a:noFill/>
            <a:ln w="9525" cap="flat" cmpd="sng">
              <a:solidFill>
                <a:schemeClr val="dk2"/>
              </a:solidFill>
              <a:prstDash val="solid"/>
              <a:round/>
              <a:headEnd type="none" w="med" len="med"/>
              <a:tailEnd type="triangle" w="med" len="med"/>
            </a:ln>
          </p:spPr>
        </p:cxnSp>
        <p:cxnSp>
          <p:nvCxnSpPr>
            <p:cNvPr id="708" name="Google Shape;708;p72"/>
            <p:cNvCxnSpPr/>
            <p:nvPr/>
          </p:nvCxnSpPr>
          <p:spPr>
            <a:xfrm>
              <a:off x="6262225" y="3673525"/>
              <a:ext cx="686400" cy="169500"/>
            </a:xfrm>
            <a:prstGeom prst="straightConnector1">
              <a:avLst/>
            </a:prstGeom>
            <a:noFill/>
            <a:ln w="9525" cap="flat" cmpd="sng">
              <a:solidFill>
                <a:schemeClr val="dk2"/>
              </a:solidFill>
              <a:prstDash val="solid"/>
              <a:round/>
              <a:headEnd type="none" w="med" len="med"/>
              <a:tailEnd type="triangle" w="med" len="med"/>
            </a:ln>
          </p:spPr>
        </p:cxnSp>
        <p:cxnSp>
          <p:nvCxnSpPr>
            <p:cNvPr id="709" name="Google Shape;709;p72"/>
            <p:cNvCxnSpPr/>
            <p:nvPr/>
          </p:nvCxnSpPr>
          <p:spPr>
            <a:xfrm>
              <a:off x="6262225" y="3865350"/>
              <a:ext cx="686400" cy="169500"/>
            </a:xfrm>
            <a:prstGeom prst="straightConnector1">
              <a:avLst/>
            </a:prstGeom>
            <a:noFill/>
            <a:ln w="9525" cap="flat" cmpd="sng">
              <a:solidFill>
                <a:schemeClr val="dk2"/>
              </a:solidFill>
              <a:prstDash val="solid"/>
              <a:round/>
              <a:headEnd type="none" w="med" len="med"/>
              <a:tailEnd type="triangle" w="med" len="med"/>
            </a:ln>
          </p:spPr>
        </p:cxnSp>
        <p:cxnSp>
          <p:nvCxnSpPr>
            <p:cNvPr id="710" name="Google Shape;710;p72"/>
            <p:cNvCxnSpPr/>
            <p:nvPr/>
          </p:nvCxnSpPr>
          <p:spPr>
            <a:xfrm>
              <a:off x="6262225" y="4057175"/>
              <a:ext cx="686400" cy="169500"/>
            </a:xfrm>
            <a:prstGeom prst="straightConnector1">
              <a:avLst/>
            </a:prstGeom>
            <a:noFill/>
            <a:ln w="9525" cap="flat" cmpd="sng">
              <a:solidFill>
                <a:schemeClr val="dk2"/>
              </a:solidFill>
              <a:prstDash val="solid"/>
              <a:round/>
              <a:headEnd type="none" w="med" len="med"/>
              <a:tailEnd type="triangle" w="med" len="med"/>
            </a:ln>
          </p:spPr>
        </p:cxnSp>
        <p:cxnSp>
          <p:nvCxnSpPr>
            <p:cNvPr id="711" name="Google Shape;711;p72"/>
            <p:cNvCxnSpPr/>
            <p:nvPr/>
          </p:nvCxnSpPr>
          <p:spPr>
            <a:xfrm rot="10800000" flipH="1">
              <a:off x="6262225" y="4064800"/>
              <a:ext cx="681900" cy="184200"/>
            </a:xfrm>
            <a:prstGeom prst="straightConnector1">
              <a:avLst/>
            </a:prstGeom>
            <a:noFill/>
            <a:ln w="9525" cap="flat" cmpd="sng">
              <a:solidFill>
                <a:schemeClr val="dk2"/>
              </a:solidFill>
              <a:prstDash val="solid"/>
              <a:round/>
              <a:headEnd type="none" w="med" len="med"/>
              <a:tailEnd type="triangle" w="med" len="med"/>
            </a:ln>
          </p:spPr>
        </p:cxnSp>
        <p:cxnSp>
          <p:nvCxnSpPr>
            <p:cNvPr id="712" name="Google Shape;712;p72"/>
            <p:cNvCxnSpPr/>
            <p:nvPr/>
          </p:nvCxnSpPr>
          <p:spPr>
            <a:xfrm rot="10800000" flipH="1">
              <a:off x="6262225" y="4249000"/>
              <a:ext cx="681900" cy="184200"/>
            </a:xfrm>
            <a:prstGeom prst="straightConnector1">
              <a:avLst/>
            </a:prstGeom>
            <a:noFill/>
            <a:ln w="9525" cap="flat" cmpd="sng">
              <a:solidFill>
                <a:schemeClr val="dk2"/>
              </a:solidFill>
              <a:prstDash val="solid"/>
              <a:round/>
              <a:headEnd type="none" w="med" len="med"/>
              <a:tailEnd type="triangle" w="med" len="med"/>
            </a:ln>
          </p:spPr>
        </p:cxnSp>
        <p:cxnSp>
          <p:nvCxnSpPr>
            <p:cNvPr id="713" name="Google Shape;713;p72"/>
            <p:cNvCxnSpPr/>
            <p:nvPr/>
          </p:nvCxnSpPr>
          <p:spPr>
            <a:xfrm>
              <a:off x="7172325" y="3673525"/>
              <a:ext cx="686400" cy="169500"/>
            </a:xfrm>
            <a:prstGeom prst="straightConnector1">
              <a:avLst/>
            </a:prstGeom>
            <a:noFill/>
            <a:ln w="9525" cap="flat" cmpd="sng">
              <a:solidFill>
                <a:schemeClr val="dk2"/>
              </a:solidFill>
              <a:prstDash val="solid"/>
              <a:round/>
              <a:headEnd type="none" w="med" len="med"/>
              <a:tailEnd type="triangle" w="med" len="med"/>
            </a:ln>
          </p:spPr>
        </p:cxnSp>
        <p:cxnSp>
          <p:nvCxnSpPr>
            <p:cNvPr id="714" name="Google Shape;714;p72"/>
            <p:cNvCxnSpPr/>
            <p:nvPr/>
          </p:nvCxnSpPr>
          <p:spPr>
            <a:xfrm>
              <a:off x="7172325" y="3865350"/>
              <a:ext cx="686400" cy="169500"/>
            </a:xfrm>
            <a:prstGeom prst="straightConnector1">
              <a:avLst/>
            </a:prstGeom>
            <a:noFill/>
            <a:ln w="9525" cap="flat" cmpd="sng">
              <a:solidFill>
                <a:schemeClr val="dk2"/>
              </a:solidFill>
              <a:prstDash val="solid"/>
              <a:round/>
              <a:headEnd type="none" w="med" len="med"/>
              <a:tailEnd type="triangle" w="med" len="med"/>
            </a:ln>
          </p:spPr>
        </p:cxnSp>
        <p:cxnSp>
          <p:nvCxnSpPr>
            <p:cNvPr id="715" name="Google Shape;715;p72"/>
            <p:cNvCxnSpPr/>
            <p:nvPr/>
          </p:nvCxnSpPr>
          <p:spPr>
            <a:xfrm rot="10800000" flipH="1">
              <a:off x="7174575" y="3881525"/>
              <a:ext cx="681900" cy="184200"/>
            </a:xfrm>
            <a:prstGeom prst="straightConnector1">
              <a:avLst/>
            </a:prstGeom>
            <a:noFill/>
            <a:ln w="9525" cap="flat" cmpd="sng">
              <a:solidFill>
                <a:schemeClr val="dk2"/>
              </a:solidFill>
              <a:prstDash val="solid"/>
              <a:round/>
              <a:headEnd type="none" w="med" len="med"/>
              <a:tailEnd type="triangle" w="med" len="med"/>
            </a:ln>
          </p:spPr>
        </p:cxnSp>
        <p:cxnSp>
          <p:nvCxnSpPr>
            <p:cNvPr id="716" name="Google Shape;716;p72"/>
            <p:cNvCxnSpPr/>
            <p:nvPr/>
          </p:nvCxnSpPr>
          <p:spPr>
            <a:xfrm rot="10800000" flipH="1">
              <a:off x="7174575" y="4065725"/>
              <a:ext cx="681900" cy="184200"/>
            </a:xfrm>
            <a:prstGeom prst="straightConnector1">
              <a:avLst/>
            </a:prstGeom>
            <a:noFill/>
            <a:ln w="9525" cap="flat" cmpd="sng">
              <a:solidFill>
                <a:schemeClr val="dk2"/>
              </a:solidFill>
              <a:prstDash val="solid"/>
              <a:round/>
              <a:headEnd type="none" w="med" len="med"/>
              <a:tailEnd type="triangle" w="med" len="med"/>
            </a:ln>
          </p:spPr>
        </p:cxnSp>
      </p:grpSp>
      <p:sp>
        <p:nvSpPr>
          <p:cNvPr id="717" name="Google Shape;717;p72"/>
          <p:cNvSpPr txBox="1"/>
          <p:nvPr/>
        </p:nvSpPr>
        <p:spPr>
          <a:xfrm>
            <a:off x="5378200" y="4497900"/>
            <a:ext cx="3429600" cy="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rgbClr val="FFFFFF"/>
                </a:highlight>
              </a:rPr>
              <a:t>With deep learning, we are searching for a </a:t>
            </a:r>
            <a:r>
              <a:rPr lang="en" sz="1050" b="1">
                <a:solidFill>
                  <a:srgbClr val="222222"/>
                </a:solidFill>
                <a:highlight>
                  <a:srgbClr val="FFFFFF"/>
                </a:highlight>
              </a:rPr>
              <a:t>surjective</a:t>
            </a:r>
            <a:r>
              <a:rPr lang="en" sz="1050">
                <a:solidFill>
                  <a:srgbClr val="222222"/>
                </a:solidFill>
                <a:highlight>
                  <a:srgbClr val="FFFFFF"/>
                </a:highlight>
              </a:rPr>
              <a:t> (or </a:t>
            </a:r>
            <a:r>
              <a:rPr lang="en" sz="1050" b="1">
                <a:solidFill>
                  <a:srgbClr val="222222"/>
                </a:solidFill>
                <a:highlight>
                  <a:srgbClr val="FFFFFF"/>
                </a:highlight>
              </a:rPr>
              <a:t>onto</a:t>
            </a:r>
            <a:r>
              <a:rPr lang="en" sz="1050">
                <a:solidFill>
                  <a:srgbClr val="222222"/>
                </a:solidFill>
                <a:highlight>
                  <a:srgbClr val="FFFFFF"/>
                </a:highlight>
              </a:rPr>
              <a:t>) function </a:t>
            </a:r>
            <a:r>
              <a:rPr lang="en" sz="1050" b="1">
                <a:solidFill>
                  <a:srgbClr val="222222"/>
                </a:solidFill>
                <a:highlight>
                  <a:srgbClr val="FFFFFF"/>
                </a:highlight>
              </a:rPr>
              <a:t>f</a:t>
            </a:r>
            <a:r>
              <a:rPr lang="en" sz="1050">
                <a:solidFill>
                  <a:srgbClr val="222222"/>
                </a:solidFill>
                <a:highlight>
                  <a:srgbClr val="FFFFFF"/>
                </a:highlight>
              </a:rPr>
              <a:t> from a set </a:t>
            </a:r>
            <a:r>
              <a:rPr lang="en" sz="1050" b="1">
                <a:solidFill>
                  <a:srgbClr val="222222"/>
                </a:solidFill>
                <a:highlight>
                  <a:srgbClr val="FFFFFF"/>
                </a:highlight>
              </a:rPr>
              <a:t>X</a:t>
            </a:r>
            <a:r>
              <a:rPr lang="en" sz="1050">
                <a:solidFill>
                  <a:srgbClr val="222222"/>
                </a:solidFill>
                <a:highlight>
                  <a:srgbClr val="FFFFFF"/>
                </a:highlight>
              </a:rPr>
              <a:t> to a set </a:t>
            </a:r>
            <a:r>
              <a:rPr lang="en" sz="1050" b="1">
                <a:solidFill>
                  <a:srgbClr val="222222"/>
                </a:solidFill>
                <a:highlight>
                  <a:srgbClr val="FFFFFF"/>
                </a:highlight>
              </a:rPr>
              <a:t>Y</a:t>
            </a:r>
            <a:r>
              <a:rPr lang="en" sz="1050">
                <a:solidFill>
                  <a:srgbClr val="222222"/>
                </a:solidFill>
                <a:highlight>
                  <a:srgbClr val="FFFFFF"/>
                </a:highlight>
              </a:rPr>
              <a:t>. </a:t>
            </a:r>
            <a:endParaRPr/>
          </a:p>
        </p:txBody>
      </p:sp>
      <p:sp>
        <p:nvSpPr>
          <p:cNvPr id="718" name="Google Shape;718;p72"/>
          <p:cNvSpPr txBox="1"/>
          <p:nvPr/>
        </p:nvSpPr>
        <p:spPr>
          <a:xfrm>
            <a:off x="5824250" y="2542450"/>
            <a:ext cx="395100" cy="2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X</a:t>
            </a:r>
            <a:endParaRPr b="1"/>
          </a:p>
        </p:txBody>
      </p:sp>
      <p:sp>
        <p:nvSpPr>
          <p:cNvPr id="719" name="Google Shape;719;p72"/>
          <p:cNvSpPr txBox="1"/>
          <p:nvPr/>
        </p:nvSpPr>
        <p:spPr>
          <a:xfrm>
            <a:off x="7656175" y="2542450"/>
            <a:ext cx="395100" cy="2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Y</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73"/>
          <p:cNvSpPr txBox="1">
            <a:spLocks noGrp="1"/>
          </p:cNvSpPr>
          <p:nvPr>
            <p:ph type="ctrTitle"/>
          </p:nvPr>
        </p:nvSpPr>
        <p:spPr>
          <a:xfrm>
            <a:off x="145800" y="113127"/>
            <a:ext cx="7770900" cy="47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latin typeface="Calibri"/>
                <a:ea typeface="Calibri"/>
                <a:cs typeface="Calibri"/>
                <a:sym typeface="Calibri"/>
              </a:rPr>
              <a:t>MNIST - C</a:t>
            </a:r>
            <a:r>
              <a:rPr lang="en"/>
              <a:t>NN Visualization</a:t>
            </a:r>
            <a:endParaRPr sz="3000" b="1">
              <a:latin typeface="Calibri"/>
              <a:ea typeface="Calibri"/>
              <a:cs typeface="Calibri"/>
              <a:sym typeface="Calibri"/>
            </a:endParaRPr>
          </a:p>
        </p:txBody>
      </p:sp>
      <p:sp>
        <p:nvSpPr>
          <p:cNvPr id="726" name="Google Shape;726;p73"/>
          <p:cNvSpPr txBox="1"/>
          <p:nvPr/>
        </p:nvSpPr>
        <p:spPr>
          <a:xfrm>
            <a:off x="2413650" y="4545125"/>
            <a:ext cx="4316700" cy="41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500000"/>
                </a:solidFill>
              </a:rPr>
              <a:t>(Image Credit: </a:t>
            </a:r>
            <a:r>
              <a:rPr lang="en" sz="1200" u="sng">
                <a:solidFill>
                  <a:schemeClr val="hlink"/>
                </a:solidFill>
                <a:hlinkClick r:id="rId3"/>
              </a:rPr>
              <a:t>http://scs.ryerson.ca/~aharley/vis</a:t>
            </a:r>
            <a:r>
              <a:rPr lang="en" sz="1200">
                <a:solidFill>
                  <a:srgbClr val="500000"/>
                </a:solidFill>
              </a:rPr>
              <a:t>/)</a:t>
            </a:r>
            <a:endParaRPr sz="1200">
              <a:solidFill>
                <a:srgbClr val="500000"/>
              </a:solidFill>
            </a:endParaRPr>
          </a:p>
        </p:txBody>
      </p:sp>
      <p:pic>
        <p:nvPicPr>
          <p:cNvPr id="727" name="Google Shape;727;p73"/>
          <p:cNvPicPr preferRelativeResize="0"/>
          <p:nvPr/>
        </p:nvPicPr>
        <p:blipFill rotWithShape="1">
          <a:blip r:embed="rId4">
            <a:alphaModFix/>
          </a:blip>
          <a:srcRect t="7163" r="12157" b="3630"/>
          <a:stretch/>
        </p:blipFill>
        <p:spPr>
          <a:xfrm>
            <a:off x="135613" y="773300"/>
            <a:ext cx="8872775" cy="37718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4"/>
          <p:cNvSpPr txBox="1">
            <a:spLocks noGrp="1"/>
          </p:cNvSpPr>
          <p:nvPr>
            <p:ph type="ctrTitle"/>
          </p:nvPr>
        </p:nvSpPr>
        <p:spPr>
          <a:xfrm>
            <a:off x="145800" y="113127"/>
            <a:ext cx="7770900" cy="47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latin typeface="Calibri"/>
                <a:ea typeface="Calibri"/>
                <a:cs typeface="Calibri"/>
                <a:sym typeface="Calibri"/>
              </a:rPr>
              <a:t>C</a:t>
            </a:r>
            <a:r>
              <a:rPr lang="en"/>
              <a:t>NN Explainer</a:t>
            </a:r>
            <a:endParaRPr sz="3000" b="1">
              <a:latin typeface="Calibri"/>
              <a:ea typeface="Calibri"/>
              <a:cs typeface="Calibri"/>
              <a:sym typeface="Calibri"/>
            </a:endParaRPr>
          </a:p>
        </p:txBody>
      </p:sp>
      <p:sp>
        <p:nvSpPr>
          <p:cNvPr id="734" name="Google Shape;734;p74"/>
          <p:cNvSpPr txBox="1"/>
          <p:nvPr/>
        </p:nvSpPr>
        <p:spPr>
          <a:xfrm>
            <a:off x="2413650" y="4545125"/>
            <a:ext cx="4316700" cy="41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500000"/>
                </a:solidFill>
              </a:rPr>
              <a:t>(Image Credit: </a:t>
            </a:r>
            <a:r>
              <a:rPr lang="en" sz="1200" u="sng">
                <a:solidFill>
                  <a:schemeClr val="hlink"/>
                </a:solidFill>
                <a:hlinkClick r:id="rId3"/>
              </a:rPr>
              <a:t>https://poloclub.github.io/cnn-explainer/</a:t>
            </a:r>
            <a:r>
              <a:rPr lang="en" sz="1200">
                <a:solidFill>
                  <a:srgbClr val="500000"/>
                </a:solidFill>
              </a:rPr>
              <a:t>)</a:t>
            </a:r>
            <a:endParaRPr sz="1200">
              <a:solidFill>
                <a:srgbClr val="500000"/>
              </a:solidFill>
            </a:endParaRPr>
          </a:p>
        </p:txBody>
      </p:sp>
      <p:pic>
        <p:nvPicPr>
          <p:cNvPr id="735" name="Google Shape;735;p74"/>
          <p:cNvPicPr preferRelativeResize="0"/>
          <p:nvPr/>
        </p:nvPicPr>
        <p:blipFill rotWithShape="1">
          <a:blip r:embed="rId4">
            <a:alphaModFix/>
          </a:blip>
          <a:srcRect t="6758" b="13164"/>
          <a:stretch/>
        </p:blipFill>
        <p:spPr>
          <a:xfrm>
            <a:off x="51325" y="653400"/>
            <a:ext cx="9041352" cy="3831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0" name="Google Shape;740;p75"/>
          <p:cNvPicPr preferRelativeResize="0"/>
          <p:nvPr/>
        </p:nvPicPr>
        <p:blipFill>
          <a:blip r:embed="rId3">
            <a:alphaModFix/>
          </a:blip>
          <a:stretch>
            <a:fillRect/>
          </a:stretch>
        </p:blipFill>
        <p:spPr>
          <a:xfrm>
            <a:off x="990825" y="0"/>
            <a:ext cx="7615175" cy="5143500"/>
          </a:xfrm>
          <a:prstGeom prst="rect">
            <a:avLst/>
          </a:prstGeom>
          <a:noFill/>
          <a:ln>
            <a:noFill/>
          </a:ln>
        </p:spPr>
      </p:pic>
      <p:sp>
        <p:nvSpPr>
          <p:cNvPr id="741" name="Google Shape;741;p75"/>
          <p:cNvSpPr txBox="1"/>
          <p:nvPr/>
        </p:nvSpPr>
        <p:spPr>
          <a:xfrm>
            <a:off x="6285588" y="4736700"/>
            <a:ext cx="2858400" cy="40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0" i="0" u="none" strike="noStrike" cap="none">
                <a:solidFill>
                  <a:srgbClr val="000000"/>
                </a:solidFill>
                <a:latin typeface="Arial"/>
                <a:ea typeface="Arial"/>
                <a:cs typeface="Arial"/>
                <a:sym typeface="Arial"/>
              </a:rPr>
              <a:t>Credit:</a:t>
            </a:r>
            <a:r>
              <a:rPr lang="en" sz="1100"/>
              <a:t> </a:t>
            </a:r>
            <a:r>
              <a:rPr lang="en" sz="1100" u="sng">
                <a:solidFill>
                  <a:schemeClr val="hlink"/>
                </a:solidFill>
                <a:hlinkClick r:id="rId4"/>
              </a:rPr>
              <a:t>https://anvaka.github.io/vs/</a:t>
            </a:r>
            <a:r>
              <a:rPr lang="en" sz="1100"/>
              <a:t> (</a:t>
            </a:r>
            <a:r>
              <a:rPr lang="en" sz="1100" u="sng">
                <a:solidFill>
                  <a:schemeClr val="hlink"/>
                </a:solidFill>
                <a:hlinkClick r:id="rId5"/>
              </a:rPr>
              <a:t>source</a:t>
            </a:r>
            <a:r>
              <a:rPr lang="en" sz="1100"/>
              <a:t>)</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76"/>
          <p:cNvSpPr txBox="1">
            <a:spLocks noGrp="1"/>
          </p:cNvSpPr>
          <p:nvPr>
            <p:ph type="ctrTitle"/>
          </p:nvPr>
        </p:nvSpPr>
        <p:spPr>
          <a:xfrm>
            <a:off x="145800" y="113130"/>
            <a:ext cx="7770900" cy="85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Machine Learning Workflow with Keras</a:t>
            </a:r>
            <a:endParaRPr sz="3000" b="1">
              <a:latin typeface="Calibri"/>
              <a:ea typeface="Calibri"/>
              <a:cs typeface="Calibri"/>
              <a:sym typeface="Calibri"/>
            </a:endParaRPr>
          </a:p>
        </p:txBody>
      </p:sp>
      <p:grpSp>
        <p:nvGrpSpPr>
          <p:cNvPr id="748" name="Google Shape;748;p76"/>
          <p:cNvGrpSpPr/>
          <p:nvPr/>
        </p:nvGrpSpPr>
        <p:grpSpPr>
          <a:xfrm>
            <a:off x="761835" y="1455286"/>
            <a:ext cx="2006463" cy="2771295"/>
            <a:chOff x="1083025" y="1574025"/>
            <a:chExt cx="1834900" cy="2315200"/>
          </a:xfrm>
        </p:grpSpPr>
        <p:sp>
          <p:nvSpPr>
            <p:cNvPr id="749" name="Google Shape;749;p76"/>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0C58D3"/>
                  </a:solidFill>
                  <a:latin typeface="Roboto"/>
                  <a:ea typeface="Roboto"/>
                  <a:cs typeface="Roboto"/>
                  <a:sym typeface="Roboto"/>
                </a:rPr>
                <a:t>Step 1</a:t>
              </a:r>
              <a:endParaRPr sz="800">
                <a:solidFill>
                  <a:srgbClr val="0C58D3"/>
                </a:solidFill>
                <a:latin typeface="Roboto"/>
                <a:ea typeface="Roboto"/>
                <a:cs typeface="Roboto"/>
                <a:sym typeface="Roboto"/>
              </a:endParaRPr>
            </a:p>
          </p:txBody>
        </p:sp>
        <p:sp>
          <p:nvSpPr>
            <p:cNvPr id="750" name="Google Shape;750;p76"/>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0C58D3"/>
                  </a:solidFill>
                  <a:latin typeface="Roboto"/>
                  <a:ea typeface="Roboto"/>
                  <a:cs typeface="Roboto"/>
                  <a:sym typeface="Roboto"/>
                </a:rPr>
                <a:t>Prepare Train Data</a:t>
              </a:r>
              <a:endParaRPr sz="1000" b="1">
                <a:solidFill>
                  <a:srgbClr val="0C58D3"/>
                </a:solidFill>
                <a:latin typeface="Roboto"/>
                <a:ea typeface="Roboto"/>
                <a:cs typeface="Roboto"/>
                <a:sym typeface="Roboto"/>
              </a:endParaRPr>
            </a:p>
          </p:txBody>
        </p:sp>
        <p:sp>
          <p:nvSpPr>
            <p:cNvPr id="751" name="Google Shape;751;p76"/>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0C58D3"/>
                  </a:solidFill>
                  <a:latin typeface="Roboto"/>
                  <a:ea typeface="Roboto"/>
                  <a:cs typeface="Roboto"/>
                  <a:sym typeface="Roboto"/>
                </a:rPr>
                <a:t>The preprocessed data set needs to be shuffled and splitted into training and testing data.</a:t>
              </a:r>
              <a:endParaRPr sz="800">
                <a:solidFill>
                  <a:srgbClr val="0C58D3"/>
                </a:solidFill>
                <a:latin typeface="Roboto"/>
                <a:ea typeface="Roboto"/>
                <a:cs typeface="Roboto"/>
                <a:sym typeface="Roboto"/>
              </a:endParaRPr>
            </a:p>
          </p:txBody>
        </p:sp>
        <p:cxnSp>
          <p:nvCxnSpPr>
            <p:cNvPr id="752" name="Google Shape;752;p76"/>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753" name="Google Shape;753;p76"/>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54" name="Google Shape;754;p76"/>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76"/>
          <p:cNvGrpSpPr/>
          <p:nvPr/>
        </p:nvGrpSpPr>
        <p:grpSpPr>
          <a:xfrm>
            <a:off x="2630496" y="1455286"/>
            <a:ext cx="2006463" cy="2771295"/>
            <a:chOff x="1083025" y="1574025"/>
            <a:chExt cx="1834900" cy="2315200"/>
          </a:xfrm>
        </p:grpSpPr>
        <p:sp>
          <p:nvSpPr>
            <p:cNvPr id="756" name="Google Shape;756;p76"/>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0C58D3"/>
                  </a:solidFill>
                  <a:latin typeface="Roboto"/>
                  <a:ea typeface="Roboto"/>
                  <a:cs typeface="Roboto"/>
                  <a:sym typeface="Roboto"/>
                </a:rPr>
                <a:t>Step 2</a:t>
              </a:r>
              <a:endParaRPr sz="800">
                <a:solidFill>
                  <a:srgbClr val="0C58D3"/>
                </a:solidFill>
                <a:latin typeface="Roboto"/>
                <a:ea typeface="Roboto"/>
                <a:cs typeface="Roboto"/>
                <a:sym typeface="Roboto"/>
              </a:endParaRPr>
            </a:p>
          </p:txBody>
        </p:sp>
        <p:sp>
          <p:nvSpPr>
            <p:cNvPr id="757" name="Google Shape;757;p76"/>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0C58D3"/>
                  </a:solidFill>
                  <a:latin typeface="Roboto"/>
                  <a:ea typeface="Roboto"/>
                  <a:cs typeface="Roboto"/>
                  <a:sym typeface="Roboto"/>
                </a:rPr>
                <a:t>Define Model</a:t>
              </a:r>
              <a:endParaRPr sz="1000" b="1">
                <a:solidFill>
                  <a:srgbClr val="0C58D3"/>
                </a:solidFill>
                <a:latin typeface="Roboto"/>
                <a:ea typeface="Roboto"/>
                <a:cs typeface="Roboto"/>
                <a:sym typeface="Roboto"/>
              </a:endParaRPr>
            </a:p>
          </p:txBody>
        </p:sp>
        <p:sp>
          <p:nvSpPr>
            <p:cNvPr id="758" name="Google Shape;758;p76"/>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0C58D3"/>
                  </a:solidFill>
                  <a:latin typeface="Roboto"/>
                  <a:ea typeface="Roboto"/>
                  <a:cs typeface="Roboto"/>
                  <a:sym typeface="Roboto"/>
                </a:rPr>
                <a:t>A model could be defined with Keras Sequential model for a linear stack of layers or Keras functional API for complex network.</a:t>
              </a:r>
              <a:endParaRPr sz="800">
                <a:solidFill>
                  <a:srgbClr val="0C58D3"/>
                </a:solidFill>
                <a:latin typeface="Roboto"/>
                <a:ea typeface="Roboto"/>
                <a:cs typeface="Roboto"/>
                <a:sym typeface="Roboto"/>
              </a:endParaRPr>
            </a:p>
          </p:txBody>
        </p:sp>
        <p:cxnSp>
          <p:nvCxnSpPr>
            <p:cNvPr id="759" name="Google Shape;759;p76"/>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760" name="Google Shape;760;p76"/>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61" name="Google Shape;761;p76"/>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76"/>
          <p:cNvGrpSpPr/>
          <p:nvPr/>
        </p:nvGrpSpPr>
        <p:grpSpPr>
          <a:xfrm>
            <a:off x="4502324" y="1454435"/>
            <a:ext cx="2006463" cy="2771295"/>
            <a:chOff x="1083025" y="1574025"/>
            <a:chExt cx="1834900" cy="2315200"/>
          </a:xfrm>
        </p:grpSpPr>
        <p:sp>
          <p:nvSpPr>
            <p:cNvPr id="763" name="Google Shape;763;p76"/>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858585"/>
                  </a:solidFill>
                  <a:latin typeface="Roboto"/>
                  <a:ea typeface="Roboto"/>
                  <a:cs typeface="Roboto"/>
                  <a:sym typeface="Roboto"/>
                </a:rPr>
                <a:t>Step 3</a:t>
              </a:r>
              <a:endParaRPr sz="800">
                <a:solidFill>
                  <a:srgbClr val="858585"/>
                </a:solidFill>
                <a:latin typeface="Roboto"/>
                <a:ea typeface="Roboto"/>
                <a:cs typeface="Roboto"/>
                <a:sym typeface="Roboto"/>
              </a:endParaRPr>
            </a:p>
          </p:txBody>
        </p:sp>
        <p:sp>
          <p:nvSpPr>
            <p:cNvPr id="764" name="Google Shape;764;p76"/>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858585"/>
                  </a:solidFill>
                  <a:latin typeface="Roboto"/>
                  <a:ea typeface="Roboto"/>
                  <a:cs typeface="Roboto"/>
                  <a:sym typeface="Roboto"/>
                </a:rPr>
                <a:t>Training Configuration</a:t>
              </a:r>
              <a:endParaRPr sz="1000" b="1">
                <a:solidFill>
                  <a:srgbClr val="858585"/>
                </a:solidFill>
                <a:latin typeface="Roboto"/>
                <a:ea typeface="Roboto"/>
                <a:cs typeface="Roboto"/>
                <a:sym typeface="Roboto"/>
              </a:endParaRPr>
            </a:p>
          </p:txBody>
        </p:sp>
        <p:sp>
          <p:nvSpPr>
            <p:cNvPr id="765" name="Google Shape;765;p76"/>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The configuration of the training process requires the specification of an optimizer, a loss function, and a list of metrics.</a:t>
              </a:r>
              <a:endParaRPr sz="800">
                <a:solidFill>
                  <a:srgbClr val="858585"/>
                </a:solidFill>
                <a:latin typeface="Roboto"/>
                <a:ea typeface="Roboto"/>
                <a:cs typeface="Roboto"/>
                <a:sym typeface="Roboto"/>
              </a:endParaRPr>
            </a:p>
          </p:txBody>
        </p:sp>
        <p:cxnSp>
          <p:nvCxnSpPr>
            <p:cNvPr id="766" name="Google Shape;766;p76"/>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767" name="Google Shape;767;p76"/>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68" name="Google Shape;768;p76"/>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76"/>
          <p:cNvGrpSpPr/>
          <p:nvPr/>
        </p:nvGrpSpPr>
        <p:grpSpPr>
          <a:xfrm>
            <a:off x="6375702" y="1454422"/>
            <a:ext cx="2006463" cy="2771295"/>
            <a:chOff x="1083025" y="1574025"/>
            <a:chExt cx="1834900" cy="2315200"/>
          </a:xfrm>
        </p:grpSpPr>
        <p:sp>
          <p:nvSpPr>
            <p:cNvPr id="770" name="Google Shape;770;p76"/>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858585"/>
                  </a:solidFill>
                  <a:latin typeface="Roboto"/>
                  <a:ea typeface="Roboto"/>
                  <a:cs typeface="Roboto"/>
                  <a:sym typeface="Roboto"/>
                </a:rPr>
                <a:t>Step 4</a:t>
              </a:r>
              <a:endParaRPr sz="800">
                <a:solidFill>
                  <a:srgbClr val="858585"/>
                </a:solidFill>
                <a:latin typeface="Roboto"/>
                <a:ea typeface="Roboto"/>
                <a:cs typeface="Roboto"/>
                <a:sym typeface="Roboto"/>
              </a:endParaRPr>
            </a:p>
          </p:txBody>
        </p:sp>
        <p:sp>
          <p:nvSpPr>
            <p:cNvPr id="771" name="Google Shape;771;p76"/>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858585"/>
                  </a:solidFill>
                  <a:latin typeface="Roboto"/>
                  <a:ea typeface="Roboto"/>
                  <a:cs typeface="Roboto"/>
                  <a:sym typeface="Roboto"/>
                </a:rPr>
                <a:t>Train Model</a:t>
              </a:r>
              <a:endParaRPr sz="1000" b="1">
                <a:solidFill>
                  <a:srgbClr val="858585"/>
                </a:solidFill>
                <a:latin typeface="Roboto"/>
                <a:ea typeface="Roboto"/>
                <a:cs typeface="Roboto"/>
                <a:sym typeface="Roboto"/>
              </a:endParaRPr>
            </a:p>
          </p:txBody>
        </p:sp>
        <p:sp>
          <p:nvSpPr>
            <p:cNvPr id="772" name="Google Shape;772;p76"/>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The training begins by calling the fit function. The number of epochs and batch size need to be set. The measurement metrics need to be evaluated.</a:t>
              </a:r>
              <a:endParaRPr sz="800">
                <a:solidFill>
                  <a:srgbClr val="858585"/>
                </a:solidFill>
                <a:latin typeface="Roboto"/>
                <a:ea typeface="Roboto"/>
                <a:cs typeface="Roboto"/>
                <a:sym typeface="Roboto"/>
              </a:endParaRPr>
            </a:p>
          </p:txBody>
        </p:sp>
        <p:cxnSp>
          <p:nvCxnSpPr>
            <p:cNvPr id="773" name="Google Shape;773;p76"/>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774" name="Google Shape;774;p76"/>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75" name="Google Shape;775;p76"/>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2"/>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L1 - Resources</a:t>
            </a:r>
            <a:endParaRPr sz="3600" b="1"/>
          </a:p>
        </p:txBody>
      </p:sp>
      <p:sp>
        <p:nvSpPr>
          <p:cNvPr id="207" name="Google Shape;207;p42"/>
          <p:cNvSpPr txBox="1"/>
          <p:nvPr/>
        </p:nvSpPr>
        <p:spPr>
          <a:xfrm>
            <a:off x="959550" y="1209900"/>
            <a:ext cx="7224900" cy="33810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rgbClr val="500000"/>
              </a:buClr>
              <a:buSzPts val="1900"/>
              <a:buChar char="●"/>
            </a:pPr>
            <a:r>
              <a:rPr lang="en" sz="1900">
                <a:solidFill>
                  <a:srgbClr val="500000"/>
                </a:solidFill>
                <a:uFill>
                  <a:noFill/>
                </a:uFill>
                <a:hlinkClick r:id="rId3">
                  <a:extLst>
                    <a:ext uri="{A12FA001-AC4F-418D-AE19-62706E023703}">
                      <ahyp:hlinkClr xmlns:ahyp="http://schemas.microsoft.com/office/drawing/2018/hyperlinkcolor" val="tx"/>
                    </a:ext>
                  </a:extLst>
                </a:hlinkClick>
              </a:rPr>
              <a:t>Texas A&amp;M High Performance Research Computing (HPRC)</a:t>
            </a:r>
            <a:endParaRPr sz="1900">
              <a:solidFill>
                <a:srgbClr val="500000"/>
              </a:solidFill>
            </a:endParaRPr>
          </a:p>
          <a:p>
            <a:pPr marL="0" lvl="0" indent="0" algn="l" rtl="0">
              <a:spcBef>
                <a:spcPts val="0"/>
              </a:spcBef>
              <a:spcAft>
                <a:spcPts val="0"/>
              </a:spcAft>
              <a:buNone/>
            </a:pPr>
            <a:endParaRPr sz="1900">
              <a:solidFill>
                <a:srgbClr val="500000"/>
              </a:solidFill>
            </a:endParaRPr>
          </a:p>
          <a:p>
            <a:pPr marL="457200" lvl="0" indent="-349250" algn="l" rtl="0">
              <a:spcBef>
                <a:spcPts val="0"/>
              </a:spcBef>
              <a:spcAft>
                <a:spcPts val="0"/>
              </a:spcAft>
              <a:buClr>
                <a:srgbClr val="500000"/>
              </a:buClr>
              <a:buSzPts val="1900"/>
              <a:buChar char="●"/>
            </a:pPr>
            <a:r>
              <a:rPr lang="en" sz="1900">
                <a:solidFill>
                  <a:srgbClr val="500000"/>
                </a:solidFill>
                <a:uFill>
                  <a:noFill/>
                </a:uFill>
                <a:hlinkClick r:id="rId4">
                  <a:extLst>
                    <a:ext uri="{A12FA001-AC4F-418D-AE19-62706E023703}">
                      <ahyp:hlinkClr xmlns:ahyp="http://schemas.microsoft.com/office/drawing/2018/hyperlinkcolor" val="tx"/>
                    </a:ext>
                  </a:extLst>
                </a:hlinkClick>
              </a:rPr>
              <a:t>Ada Quick Start Guide</a:t>
            </a:r>
            <a:endParaRPr sz="1900">
              <a:solidFill>
                <a:srgbClr val="500000"/>
              </a:solidFill>
            </a:endParaRPr>
          </a:p>
          <a:p>
            <a:pPr marL="457200" lvl="0" indent="0" algn="l" rtl="0">
              <a:spcBef>
                <a:spcPts val="0"/>
              </a:spcBef>
              <a:spcAft>
                <a:spcPts val="0"/>
              </a:spcAft>
              <a:buNone/>
            </a:pPr>
            <a:endParaRPr sz="1900">
              <a:solidFill>
                <a:srgbClr val="500000"/>
              </a:solidFill>
            </a:endParaRPr>
          </a:p>
          <a:p>
            <a:pPr marL="457200" lvl="0" indent="-349250" algn="l" rtl="0">
              <a:spcBef>
                <a:spcPts val="0"/>
              </a:spcBef>
              <a:spcAft>
                <a:spcPts val="0"/>
              </a:spcAft>
              <a:buClr>
                <a:srgbClr val="500000"/>
              </a:buClr>
              <a:buSzPts val="1900"/>
              <a:buChar char="●"/>
            </a:pPr>
            <a:r>
              <a:rPr lang="en" sz="1900">
                <a:solidFill>
                  <a:srgbClr val="500000"/>
                </a:solidFill>
                <a:uFill>
                  <a:noFill/>
                </a:uFill>
                <a:hlinkClick r:id="rId5">
                  <a:extLst>
                    <a:ext uri="{A12FA001-AC4F-418D-AE19-62706E023703}">
                      <ahyp:hlinkClr xmlns:ahyp="http://schemas.microsoft.com/office/drawing/2018/hyperlinkcolor" val="tx"/>
                    </a:ext>
                  </a:extLst>
                </a:hlinkClick>
              </a:rPr>
              <a:t>HPRC Portal</a:t>
            </a:r>
            <a:endParaRPr sz="1900">
              <a:solidFill>
                <a:srgbClr val="500000"/>
              </a:solidFill>
            </a:endParaRPr>
          </a:p>
          <a:p>
            <a:pPr marL="457200" lvl="0" indent="0" algn="l" rtl="0">
              <a:spcBef>
                <a:spcPts val="0"/>
              </a:spcBef>
              <a:spcAft>
                <a:spcPts val="0"/>
              </a:spcAft>
              <a:buNone/>
            </a:pPr>
            <a:endParaRPr sz="1900">
              <a:solidFill>
                <a:srgbClr val="500000"/>
              </a:solidFill>
            </a:endParaRPr>
          </a:p>
          <a:p>
            <a:pPr marL="457200" lvl="0" indent="-349250" algn="l" rtl="0">
              <a:spcBef>
                <a:spcPts val="0"/>
              </a:spcBef>
              <a:spcAft>
                <a:spcPts val="0"/>
              </a:spcAft>
              <a:buClr>
                <a:srgbClr val="500000"/>
              </a:buClr>
              <a:buSzPts val="1900"/>
              <a:buChar char="●"/>
            </a:pPr>
            <a:r>
              <a:rPr lang="en" sz="1900">
                <a:solidFill>
                  <a:srgbClr val="500000"/>
                </a:solidFill>
                <a:uFill>
                  <a:noFill/>
                </a:uFill>
                <a:hlinkClick r:id="rId6">
                  <a:extLst>
                    <a:ext uri="{A12FA001-AC4F-418D-AE19-62706E023703}">
                      <ahyp:hlinkClr xmlns:ahyp="http://schemas.microsoft.com/office/drawing/2018/hyperlinkcolor" val="tx"/>
                    </a:ext>
                  </a:extLst>
                </a:hlinkClick>
              </a:rPr>
              <a:t>HPRC YouTube Channel</a:t>
            </a:r>
            <a:endParaRPr sz="1900">
              <a:solidFill>
                <a:srgbClr val="500000"/>
              </a:solidFill>
            </a:endParaRPr>
          </a:p>
          <a:p>
            <a:pPr marL="457200" lvl="0" indent="0" algn="l" rtl="0">
              <a:spcBef>
                <a:spcPts val="0"/>
              </a:spcBef>
              <a:spcAft>
                <a:spcPts val="0"/>
              </a:spcAft>
              <a:buNone/>
            </a:pPr>
            <a:endParaRPr sz="1900">
              <a:solidFill>
                <a:srgbClr val="500000"/>
              </a:solidFill>
            </a:endParaRPr>
          </a:p>
          <a:p>
            <a:pPr marL="457200" lvl="0" indent="-349250" algn="l" rtl="0">
              <a:spcBef>
                <a:spcPts val="0"/>
              </a:spcBef>
              <a:spcAft>
                <a:spcPts val="0"/>
              </a:spcAft>
              <a:buClr>
                <a:srgbClr val="500000"/>
              </a:buClr>
              <a:buSzPts val="1900"/>
              <a:buChar char="●"/>
            </a:pPr>
            <a:r>
              <a:rPr lang="en" sz="1900">
                <a:solidFill>
                  <a:srgbClr val="500000"/>
                </a:solidFill>
                <a:uFill>
                  <a:noFill/>
                </a:uFill>
                <a:hlinkClick r:id="rId7">
                  <a:extLst>
                    <a:ext uri="{A12FA001-AC4F-418D-AE19-62706E023703}">
                      <ahyp:hlinkClr xmlns:ahyp="http://schemas.microsoft.com/office/drawing/2018/hyperlinkcolor" val="tx"/>
                    </a:ext>
                  </a:extLst>
                </a:hlinkClick>
              </a:rPr>
              <a:t>Jupyter Project</a:t>
            </a:r>
            <a:endParaRPr sz="1900">
              <a:solidFill>
                <a:srgbClr val="500000"/>
              </a:solidFill>
            </a:endParaRPr>
          </a:p>
          <a:p>
            <a:pPr marL="0" lvl="0" indent="0" algn="l" rtl="0">
              <a:spcBef>
                <a:spcPts val="0"/>
              </a:spcBef>
              <a:spcAft>
                <a:spcPts val="0"/>
              </a:spcAft>
              <a:buNone/>
            </a:pPr>
            <a:endParaRPr sz="1900">
              <a:solidFill>
                <a:schemeClr val="dk1"/>
              </a:solidFill>
            </a:endParaRPr>
          </a:p>
          <a:p>
            <a:pPr marL="0" lvl="0" indent="0" algn="l" rtl="0">
              <a:spcBef>
                <a:spcPts val="0"/>
              </a:spcBef>
              <a:spcAft>
                <a:spcPts val="0"/>
              </a:spcAft>
              <a:buNone/>
            </a:pP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3"/>
          <p:cNvSpPr txBox="1">
            <a:spLocks noGrp="1"/>
          </p:cNvSpPr>
          <p:nvPr>
            <p:ph type="title"/>
          </p:nvPr>
        </p:nvSpPr>
        <p:spPr>
          <a:xfrm>
            <a:off x="685800" y="-38370"/>
            <a:ext cx="7770900" cy="856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 sz="3000" b="1">
                <a:solidFill>
                  <a:srgbClr val="500000"/>
                </a:solidFill>
              </a:rPr>
              <a:t>HPRC Systems - Terra &amp; Ada</a:t>
            </a:r>
            <a:endParaRPr sz="3000" b="1">
              <a:solidFill>
                <a:srgbClr val="500000"/>
              </a:solidFill>
            </a:endParaRPr>
          </a:p>
        </p:txBody>
      </p:sp>
      <p:pic>
        <p:nvPicPr>
          <p:cNvPr id="213" name="Google Shape;213;p43"/>
          <p:cNvPicPr preferRelativeResize="0"/>
          <p:nvPr/>
        </p:nvPicPr>
        <p:blipFill rotWithShape="1">
          <a:blip r:embed="rId3">
            <a:alphaModFix/>
          </a:blip>
          <a:srcRect l="5851" r="5220"/>
          <a:stretch/>
        </p:blipFill>
        <p:spPr>
          <a:xfrm>
            <a:off x="5498150" y="1403000"/>
            <a:ext cx="3509400" cy="2742900"/>
          </a:xfrm>
          <a:prstGeom prst="roundRect">
            <a:avLst>
              <a:gd name="adj" fmla="val 4528"/>
            </a:avLst>
          </a:prstGeom>
          <a:noFill/>
          <a:ln w="19050" cap="flat" cmpd="sng">
            <a:solidFill>
              <a:srgbClr val="434343"/>
            </a:solidFill>
            <a:prstDash val="solid"/>
            <a:round/>
            <a:headEnd type="none" w="sm" len="sm"/>
            <a:tailEnd type="none" w="sm" len="sm"/>
          </a:ln>
          <a:effectLst>
            <a:outerShdw blurRad="57150" dist="19050" dir="6840000" algn="bl" rotWithShape="0">
              <a:srgbClr val="000000">
                <a:alpha val="50000"/>
              </a:srgbClr>
            </a:outerShdw>
          </a:effectLst>
        </p:spPr>
      </p:pic>
      <p:sp>
        <p:nvSpPr>
          <p:cNvPr id="214" name="Google Shape;214;p43"/>
          <p:cNvSpPr txBox="1"/>
          <p:nvPr/>
        </p:nvSpPr>
        <p:spPr>
          <a:xfrm>
            <a:off x="174600" y="1301700"/>
            <a:ext cx="2262000" cy="333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Terra:</a:t>
            </a:r>
            <a:endParaRPr>
              <a:solidFill>
                <a:schemeClr val="dk1"/>
              </a:solidFill>
            </a:endParaRPr>
          </a:p>
          <a:p>
            <a:pPr marL="0" lvl="0" indent="0" algn="l" rtl="0">
              <a:lnSpc>
                <a:spcPct val="115000"/>
              </a:lnSpc>
              <a:spcBef>
                <a:spcPts val="1000"/>
              </a:spcBef>
              <a:spcAft>
                <a:spcPts val="0"/>
              </a:spcAft>
              <a:buNone/>
            </a:pPr>
            <a:r>
              <a:rPr lang="en" sz="1200">
                <a:solidFill>
                  <a:schemeClr val="dk1"/>
                </a:solidFill>
              </a:rPr>
              <a:t>8,512-core hybrid system </a:t>
            </a:r>
            <a:endParaRPr sz="1200">
              <a:solidFill>
                <a:schemeClr val="dk1"/>
              </a:solidFill>
            </a:endParaRPr>
          </a:p>
          <a:p>
            <a:pPr marL="0" lvl="0" indent="0" algn="l" rtl="0">
              <a:lnSpc>
                <a:spcPct val="115000"/>
              </a:lnSpc>
              <a:spcBef>
                <a:spcPts val="1000"/>
              </a:spcBef>
              <a:spcAft>
                <a:spcPts val="0"/>
              </a:spcAft>
              <a:buNone/>
            </a:pPr>
            <a:r>
              <a:rPr lang="en" sz="1200">
                <a:solidFill>
                  <a:schemeClr val="dk1"/>
                </a:solidFill>
              </a:rPr>
              <a:t>304  28-core compute nodes equipped with the INTEL 14-core 2.4GHz Broadwell processor </a:t>
            </a:r>
            <a:endParaRPr sz="1200">
              <a:solidFill>
                <a:schemeClr val="dk1"/>
              </a:solidFill>
            </a:endParaRPr>
          </a:p>
          <a:p>
            <a:pPr marL="0" lvl="0" indent="0" algn="l" rtl="0">
              <a:lnSpc>
                <a:spcPct val="115000"/>
              </a:lnSpc>
              <a:spcBef>
                <a:spcPts val="1000"/>
              </a:spcBef>
              <a:spcAft>
                <a:spcPts val="0"/>
              </a:spcAft>
              <a:buNone/>
            </a:pPr>
            <a:r>
              <a:rPr lang="en" sz="1200">
                <a:solidFill>
                  <a:schemeClr val="dk1"/>
                </a:solidFill>
              </a:rPr>
              <a:t>48 GPU compute nodes with one </a:t>
            </a:r>
            <a:r>
              <a:rPr lang="en" sz="1200" b="1">
                <a:solidFill>
                  <a:srgbClr val="500000"/>
                </a:solidFill>
              </a:rPr>
              <a:t>NVIDIA</a:t>
            </a:r>
            <a:r>
              <a:rPr lang="en" sz="1200">
                <a:solidFill>
                  <a:schemeClr val="dk1"/>
                </a:solidFill>
              </a:rPr>
              <a:t> </a:t>
            </a:r>
            <a:r>
              <a:rPr lang="en" sz="1200" b="1">
                <a:solidFill>
                  <a:srgbClr val="500000"/>
                </a:solidFill>
              </a:rPr>
              <a:t>K80</a:t>
            </a:r>
            <a:endParaRPr sz="1200">
              <a:solidFill>
                <a:schemeClr val="dk1"/>
              </a:solidFill>
            </a:endParaRPr>
          </a:p>
          <a:p>
            <a:pPr marL="0" lvl="0" indent="0" algn="l" rtl="0">
              <a:lnSpc>
                <a:spcPct val="115000"/>
              </a:lnSpc>
              <a:spcBef>
                <a:spcPts val="1000"/>
              </a:spcBef>
              <a:spcAft>
                <a:spcPts val="1000"/>
              </a:spcAft>
              <a:buNone/>
            </a:pPr>
            <a:r>
              <a:rPr lang="en" sz="1200">
                <a:solidFill>
                  <a:schemeClr val="dk1"/>
                </a:solidFill>
              </a:rPr>
              <a:t>Interconnect fabric is Intel OmniPath Architecture (OPA)</a:t>
            </a:r>
            <a:endParaRPr sz="1200"/>
          </a:p>
        </p:txBody>
      </p:sp>
      <p:sp>
        <p:nvSpPr>
          <p:cNvPr id="215" name="Google Shape;215;p43"/>
          <p:cNvSpPr txBox="1"/>
          <p:nvPr/>
        </p:nvSpPr>
        <p:spPr>
          <a:xfrm>
            <a:off x="5498150" y="4151025"/>
            <a:ext cx="35094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Dr. Honggao Liu, Director</a:t>
            </a:r>
            <a:endParaRPr sz="1200"/>
          </a:p>
          <a:p>
            <a:pPr marL="0" lvl="0" indent="0" algn="l" rtl="0">
              <a:spcBef>
                <a:spcPts val="0"/>
              </a:spcBef>
              <a:spcAft>
                <a:spcPts val="0"/>
              </a:spcAft>
              <a:buNone/>
            </a:pPr>
            <a:r>
              <a:rPr lang="en" sz="1200"/>
              <a:t>High Performance Research Computing</a:t>
            </a:r>
            <a:endParaRPr sz="1200"/>
          </a:p>
        </p:txBody>
      </p:sp>
      <p:sp>
        <p:nvSpPr>
          <p:cNvPr id="216" name="Google Shape;216;p43"/>
          <p:cNvSpPr txBox="1"/>
          <p:nvPr/>
        </p:nvSpPr>
        <p:spPr>
          <a:xfrm>
            <a:off x="2612825" y="1301700"/>
            <a:ext cx="2788500" cy="3334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a:solidFill>
                  <a:schemeClr val="dk1"/>
                </a:solidFill>
              </a:rPr>
              <a:t>Ada:</a:t>
            </a:r>
            <a:endParaRPr>
              <a:solidFill>
                <a:schemeClr val="dk1"/>
              </a:solidFill>
            </a:endParaRPr>
          </a:p>
          <a:p>
            <a:pPr marL="0" marR="0" lvl="0" indent="0" algn="l" rtl="0">
              <a:lnSpc>
                <a:spcPct val="115000"/>
              </a:lnSpc>
              <a:spcBef>
                <a:spcPts val="1000"/>
              </a:spcBef>
              <a:spcAft>
                <a:spcPts val="0"/>
              </a:spcAft>
              <a:buNone/>
            </a:pPr>
            <a:r>
              <a:rPr lang="en" sz="1200">
                <a:solidFill>
                  <a:schemeClr val="dk1"/>
                </a:solidFill>
              </a:rPr>
              <a:t>17,340-core hybrid system</a:t>
            </a:r>
            <a:endParaRPr sz="1200"/>
          </a:p>
          <a:p>
            <a:pPr marL="0" marR="0" lvl="0" indent="0" algn="l" rtl="0">
              <a:lnSpc>
                <a:spcPct val="115000"/>
              </a:lnSpc>
              <a:spcBef>
                <a:spcPts val="1000"/>
              </a:spcBef>
              <a:spcAft>
                <a:spcPts val="0"/>
              </a:spcAft>
              <a:buNone/>
            </a:pPr>
            <a:r>
              <a:rPr lang="en" sz="1200">
                <a:solidFill>
                  <a:schemeClr val="dk1"/>
                </a:solidFill>
              </a:rPr>
              <a:t>845 20-core nodes equipped with the INTEL 10-core 2.5GHz IvyBridge processor.  </a:t>
            </a:r>
            <a:endParaRPr sz="1200">
              <a:solidFill>
                <a:schemeClr val="dk1"/>
              </a:solidFill>
            </a:endParaRPr>
          </a:p>
          <a:p>
            <a:pPr marL="0" marR="0" lvl="0" indent="0" algn="l" rtl="0">
              <a:lnSpc>
                <a:spcPct val="115000"/>
              </a:lnSpc>
              <a:spcBef>
                <a:spcPts val="1000"/>
              </a:spcBef>
              <a:spcAft>
                <a:spcPts val="0"/>
              </a:spcAft>
              <a:buNone/>
            </a:pPr>
            <a:r>
              <a:rPr lang="en" sz="1200">
                <a:solidFill>
                  <a:schemeClr val="dk1"/>
                </a:solidFill>
              </a:rPr>
              <a:t>15 nodes are 1TB and 2TB memory, 4-processor SMPs configured with the Intel 10-core 2.7GHz Westmere processors </a:t>
            </a:r>
            <a:endParaRPr sz="1200">
              <a:solidFill>
                <a:schemeClr val="dk1"/>
              </a:solidFill>
            </a:endParaRPr>
          </a:p>
          <a:p>
            <a:pPr marL="0" marR="0" lvl="0" indent="0" algn="l" rtl="0">
              <a:lnSpc>
                <a:spcPct val="115000"/>
              </a:lnSpc>
              <a:spcBef>
                <a:spcPts val="1000"/>
              </a:spcBef>
              <a:spcAft>
                <a:spcPts val="0"/>
              </a:spcAft>
              <a:buNone/>
            </a:pPr>
            <a:r>
              <a:rPr lang="en" sz="1200">
                <a:solidFill>
                  <a:schemeClr val="dk1"/>
                </a:solidFill>
              </a:rPr>
              <a:t>30 GPU compute nodes with 2 </a:t>
            </a:r>
            <a:r>
              <a:rPr lang="en" sz="1200" b="1">
                <a:solidFill>
                  <a:srgbClr val="500000"/>
                </a:solidFill>
              </a:rPr>
              <a:t>NVIDIA</a:t>
            </a:r>
            <a:r>
              <a:rPr lang="en" sz="1200">
                <a:solidFill>
                  <a:schemeClr val="dk1"/>
                </a:solidFill>
              </a:rPr>
              <a:t> </a:t>
            </a:r>
            <a:r>
              <a:rPr lang="en" sz="1200" b="1">
                <a:solidFill>
                  <a:srgbClr val="500000"/>
                </a:solidFill>
              </a:rPr>
              <a:t>K20</a:t>
            </a:r>
            <a:endParaRPr sz="1200">
              <a:solidFill>
                <a:schemeClr val="dk1"/>
              </a:solidFill>
            </a:endParaRPr>
          </a:p>
          <a:p>
            <a:pPr marL="0" marR="0" lvl="0" indent="0" algn="l" rtl="0">
              <a:lnSpc>
                <a:spcPct val="115000"/>
              </a:lnSpc>
              <a:spcBef>
                <a:spcPts val="1000"/>
              </a:spcBef>
              <a:spcAft>
                <a:spcPts val="1000"/>
              </a:spcAft>
              <a:buNone/>
            </a:pPr>
            <a:r>
              <a:rPr lang="en" sz="1200">
                <a:solidFill>
                  <a:schemeClr val="dk1"/>
                </a:solidFill>
              </a:rPr>
              <a:t>4 GPU compute nodes with 2 </a:t>
            </a:r>
            <a:r>
              <a:rPr lang="en" sz="1200" b="1">
                <a:solidFill>
                  <a:srgbClr val="500000"/>
                </a:solidFill>
              </a:rPr>
              <a:t>NVIDIA</a:t>
            </a:r>
            <a:r>
              <a:rPr lang="en" sz="1200">
                <a:solidFill>
                  <a:schemeClr val="dk1"/>
                </a:solidFill>
              </a:rPr>
              <a:t> </a:t>
            </a:r>
            <a:r>
              <a:rPr lang="en" sz="1200" b="1">
                <a:solidFill>
                  <a:srgbClr val="500000"/>
                </a:solidFill>
              </a:rPr>
              <a:t>V100</a:t>
            </a:r>
            <a:endParaRPr sz="1200">
              <a:solidFill>
                <a:schemeClr val="dk1"/>
              </a:solidFill>
            </a:endParaRPr>
          </a:p>
        </p:txBody>
      </p:sp>
      <p:sp>
        <p:nvSpPr>
          <p:cNvPr id="217" name="Google Shape;217;p43"/>
          <p:cNvSpPr txBox="1"/>
          <p:nvPr/>
        </p:nvSpPr>
        <p:spPr>
          <a:xfrm>
            <a:off x="1741525" y="657300"/>
            <a:ext cx="5700600" cy="4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500000"/>
                </a:solidFill>
                <a:uFill>
                  <a:noFill/>
                </a:uFill>
                <a:hlinkClick r:id="rId4">
                  <a:extLst>
                    <a:ext uri="{A12FA001-AC4F-418D-AE19-62706E023703}">
                      <ahyp:hlinkClr xmlns:ahyp="http://schemas.microsoft.com/office/drawing/2018/hyperlinkcolor" val="tx"/>
                    </a:ext>
                  </a:extLst>
                </a:hlinkClick>
              </a:rPr>
              <a:t>https://hprc.tamu.edu/resources/</a:t>
            </a:r>
            <a:endParaRPr sz="2400">
              <a:solidFill>
                <a:srgbClr val="5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4"/>
          <p:cNvSpPr txBox="1">
            <a:spLocks noGrp="1"/>
          </p:cNvSpPr>
          <p:nvPr>
            <p:ph type="title"/>
          </p:nvPr>
        </p:nvSpPr>
        <p:spPr>
          <a:xfrm>
            <a:off x="260300" y="37825"/>
            <a:ext cx="8120100" cy="6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500000"/>
                </a:solidFill>
              </a:rPr>
              <a:t>ViDaL: Secure &amp; Compliant System </a:t>
            </a:r>
            <a:endParaRPr sz="2400" b="1">
              <a:solidFill>
                <a:srgbClr val="500000"/>
              </a:solidFill>
            </a:endParaRPr>
          </a:p>
        </p:txBody>
      </p:sp>
      <p:sp>
        <p:nvSpPr>
          <p:cNvPr id="223" name="Google Shape;223;p44"/>
          <p:cNvSpPr txBox="1">
            <a:spLocks noGrp="1"/>
          </p:cNvSpPr>
          <p:nvPr>
            <p:ph type="body" idx="1"/>
          </p:nvPr>
        </p:nvSpPr>
        <p:spPr>
          <a:xfrm>
            <a:off x="119875" y="644325"/>
            <a:ext cx="5892300" cy="353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ViDaL (Texas Virtual Data Library): </a:t>
            </a:r>
            <a:r>
              <a:rPr lang="en" sz="1300">
                <a:solidFill>
                  <a:srgbClr val="500000"/>
                </a:solidFill>
                <a:uFill>
                  <a:noFill/>
                </a:uFill>
                <a:hlinkClick r:id="rId3">
                  <a:extLst>
                    <a:ext uri="{A12FA001-AC4F-418D-AE19-62706E023703}">
                      <ahyp:hlinkClr xmlns:ahyp="http://schemas.microsoft.com/office/drawing/2018/hyperlinkcolor" val="tx"/>
                    </a:ext>
                  </a:extLst>
                </a:hlinkClick>
              </a:rPr>
              <a:t>https://vidal.tamu.edu</a:t>
            </a:r>
            <a:endParaRPr sz="1300">
              <a:solidFill>
                <a:srgbClr val="500000"/>
              </a:solidFill>
            </a:endParaRPr>
          </a:p>
          <a:p>
            <a:pPr marL="457200" lvl="0" indent="-311150" algn="l" rtl="0">
              <a:lnSpc>
                <a:spcPct val="115000"/>
              </a:lnSpc>
              <a:spcBef>
                <a:spcPts val="0"/>
              </a:spcBef>
              <a:spcAft>
                <a:spcPts val="0"/>
              </a:spcAft>
              <a:buSzPts val="1300"/>
              <a:buChar char="●"/>
            </a:pPr>
            <a:r>
              <a:rPr lang="en" sz="1300"/>
              <a:t>A 24-node </a:t>
            </a:r>
            <a:r>
              <a:rPr lang="en" sz="1300" b="1">
                <a:solidFill>
                  <a:srgbClr val="500000"/>
                </a:solidFill>
              </a:rPr>
              <a:t>secure</a:t>
            </a:r>
            <a:r>
              <a:rPr lang="en" sz="1300"/>
              <a:t> and </a:t>
            </a:r>
            <a:r>
              <a:rPr lang="en" sz="1300" b="1">
                <a:solidFill>
                  <a:srgbClr val="500000"/>
                </a:solidFill>
              </a:rPr>
              <a:t>compliant</a:t>
            </a:r>
            <a:r>
              <a:rPr lang="en" sz="1300"/>
              <a:t> computing environment that supports data intensive research using sensitive person-level data or proprietary licensed data to meet the myriad legal requirements of handling such data (e.g., HIPAA, Texas HB 300, NDA) </a:t>
            </a:r>
            <a:endParaRPr sz="1300"/>
          </a:p>
          <a:p>
            <a:pPr marL="457200" lvl="0" indent="-311150" algn="l" rtl="0">
              <a:lnSpc>
                <a:spcPct val="115000"/>
              </a:lnSpc>
              <a:spcBef>
                <a:spcPts val="0"/>
              </a:spcBef>
              <a:spcAft>
                <a:spcPts val="0"/>
              </a:spcAft>
              <a:buSzPts val="1300"/>
              <a:buChar char="●"/>
            </a:pPr>
            <a:r>
              <a:rPr lang="en" sz="1300"/>
              <a:t>16 compute nodes with 192 GB Ram each and 4 large memory nodes with 1.5 TB Ram each, and 4 GPU nodes with 192 GB Ram and two </a:t>
            </a:r>
            <a:r>
              <a:rPr lang="en" sz="1300" b="1">
                <a:solidFill>
                  <a:srgbClr val="500000"/>
                </a:solidFill>
              </a:rPr>
              <a:t>NVIDIA V100</a:t>
            </a:r>
            <a:r>
              <a:rPr lang="en" sz="1300"/>
              <a:t> 16GB GPUs each</a:t>
            </a:r>
            <a:endParaRPr sz="1300"/>
          </a:p>
          <a:p>
            <a:pPr marL="457200" lvl="0" indent="-311150" algn="l" rtl="0">
              <a:lnSpc>
                <a:spcPct val="115000"/>
              </a:lnSpc>
              <a:spcBef>
                <a:spcPts val="0"/>
              </a:spcBef>
              <a:spcAft>
                <a:spcPts val="0"/>
              </a:spcAft>
              <a:buSzPts val="1300"/>
              <a:buChar char="●"/>
            </a:pPr>
            <a:r>
              <a:rPr lang="en" sz="1300"/>
              <a:t>Both </a:t>
            </a:r>
            <a:r>
              <a:rPr lang="en" sz="1300" b="1">
                <a:solidFill>
                  <a:srgbClr val="500000"/>
                </a:solidFill>
              </a:rPr>
              <a:t>Windows</a:t>
            </a:r>
            <a:r>
              <a:rPr lang="en" sz="1300"/>
              <a:t> and </a:t>
            </a:r>
            <a:r>
              <a:rPr lang="en" sz="1300" b="1">
                <a:solidFill>
                  <a:srgbClr val="500000"/>
                </a:solidFill>
              </a:rPr>
              <a:t>Linux</a:t>
            </a:r>
            <a:r>
              <a:rPr lang="en" sz="1300"/>
              <a:t> environment. </a:t>
            </a:r>
            <a:endParaRPr sz="1300"/>
          </a:p>
          <a:p>
            <a:pPr marL="457200" lvl="0" indent="-311150" algn="l" rtl="0">
              <a:lnSpc>
                <a:spcPct val="115000"/>
              </a:lnSpc>
              <a:spcBef>
                <a:spcPts val="0"/>
              </a:spcBef>
              <a:spcAft>
                <a:spcPts val="0"/>
              </a:spcAft>
              <a:buSzPts val="1300"/>
              <a:buChar char="●"/>
            </a:pPr>
            <a:r>
              <a:rPr lang="en" sz="1300" b="1">
                <a:solidFill>
                  <a:srgbClr val="500000"/>
                </a:solidFill>
              </a:rPr>
              <a:t>2 PB</a:t>
            </a:r>
            <a:r>
              <a:rPr lang="en" sz="1300"/>
              <a:t> high performance DDN storage running IBM Spectrum Scale filesystem.</a:t>
            </a:r>
            <a:endParaRPr sz="1300"/>
          </a:p>
          <a:p>
            <a:pPr marL="457200" lvl="0" indent="-311150" algn="l" rtl="0">
              <a:lnSpc>
                <a:spcPct val="115000"/>
              </a:lnSpc>
              <a:spcBef>
                <a:spcPts val="0"/>
              </a:spcBef>
              <a:spcAft>
                <a:spcPts val="0"/>
              </a:spcAft>
              <a:buSzPts val="1300"/>
              <a:buChar char="●"/>
            </a:pPr>
            <a:r>
              <a:rPr lang="en" sz="1300"/>
              <a:t>Crowdstrike (antivirus/malware software) is used. Vidal systems are patched monthly.  Splunk will be used for security information and event management</a:t>
            </a:r>
            <a:endParaRPr sz="1300"/>
          </a:p>
          <a:p>
            <a:pPr marL="457200" lvl="0" indent="-311150" algn="l" rtl="0">
              <a:lnSpc>
                <a:spcPct val="115000"/>
              </a:lnSpc>
              <a:spcBef>
                <a:spcPts val="0"/>
              </a:spcBef>
              <a:spcAft>
                <a:spcPts val="0"/>
              </a:spcAft>
              <a:buSzPts val="1300"/>
              <a:buChar char="●"/>
            </a:pPr>
            <a:r>
              <a:rPr lang="en" sz="1300"/>
              <a:t>Each Vidal server/VM is configured based on the CIS security benchmarks for Linux and Windows OSes and the TAMU Information Security Control Catalog.</a:t>
            </a:r>
            <a:endParaRPr sz="1300"/>
          </a:p>
          <a:p>
            <a:pPr marL="457200" lvl="0" indent="-311150" algn="l" rtl="0">
              <a:lnSpc>
                <a:spcPct val="115000"/>
              </a:lnSpc>
              <a:spcBef>
                <a:spcPts val="0"/>
              </a:spcBef>
              <a:spcAft>
                <a:spcPts val="0"/>
              </a:spcAft>
              <a:buSzPts val="1300"/>
              <a:buChar char="●"/>
            </a:pPr>
            <a:r>
              <a:rPr lang="en" sz="1300"/>
              <a:t>Housed in the secure West Campus Data Center</a:t>
            </a:r>
            <a:endParaRPr sz="1300"/>
          </a:p>
        </p:txBody>
      </p:sp>
      <p:pic>
        <p:nvPicPr>
          <p:cNvPr id="224" name="Google Shape;224;p44"/>
          <p:cNvPicPr preferRelativeResize="0"/>
          <p:nvPr/>
        </p:nvPicPr>
        <p:blipFill>
          <a:blip r:embed="rId4">
            <a:alphaModFix/>
          </a:blip>
          <a:stretch>
            <a:fillRect/>
          </a:stretch>
        </p:blipFill>
        <p:spPr>
          <a:xfrm>
            <a:off x="6127575" y="357350"/>
            <a:ext cx="2922000" cy="4254900"/>
          </a:xfrm>
          <a:prstGeom prst="roundRect">
            <a:avLst>
              <a:gd name="adj" fmla="val 3191"/>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5"/>
          <p:cNvSpPr txBox="1">
            <a:spLocks noGrp="1"/>
          </p:cNvSpPr>
          <p:nvPr>
            <p:ph type="title"/>
          </p:nvPr>
        </p:nvSpPr>
        <p:spPr>
          <a:xfrm>
            <a:off x="194400" y="342625"/>
            <a:ext cx="4611000" cy="8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500000"/>
                </a:solidFill>
              </a:rPr>
              <a:t>GRACE</a:t>
            </a:r>
            <a:endParaRPr sz="3000" b="1">
              <a:solidFill>
                <a:srgbClr val="500000"/>
              </a:solidFill>
            </a:endParaRPr>
          </a:p>
          <a:p>
            <a:pPr marL="0" lvl="0" indent="0" algn="l" rtl="0">
              <a:spcBef>
                <a:spcPts val="0"/>
              </a:spcBef>
              <a:spcAft>
                <a:spcPts val="0"/>
              </a:spcAft>
              <a:buNone/>
            </a:pPr>
            <a:r>
              <a:rPr lang="en" sz="2400" b="1">
                <a:solidFill>
                  <a:srgbClr val="500000"/>
                </a:solidFill>
              </a:rPr>
              <a:t>Currently in Deployment </a:t>
            </a:r>
            <a:endParaRPr sz="2400" b="1">
              <a:solidFill>
                <a:srgbClr val="500000"/>
              </a:solidFill>
            </a:endParaRPr>
          </a:p>
        </p:txBody>
      </p:sp>
      <p:sp>
        <p:nvSpPr>
          <p:cNvPr id="230" name="Google Shape;230;p45"/>
          <p:cNvSpPr txBox="1">
            <a:spLocks noGrp="1"/>
          </p:cNvSpPr>
          <p:nvPr>
            <p:ph type="body" idx="1"/>
          </p:nvPr>
        </p:nvSpPr>
        <p:spPr>
          <a:xfrm>
            <a:off x="2239800" y="1351225"/>
            <a:ext cx="6662700" cy="30849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sz="1400">
                <a:solidFill>
                  <a:schemeClr val="dk1"/>
                </a:solidFill>
              </a:rPr>
              <a:t>The aggregate peak performance computing capacity is over 6 PFLOPS.</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800 compute nodes equipped with 2 Intel 24-core 3.0 GHz processors and 384GB memory</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100 GPU compute nodes have 2</a:t>
            </a:r>
            <a:r>
              <a:rPr lang="en" sz="1400" b="1">
                <a:solidFill>
                  <a:schemeClr val="dk1"/>
                </a:solidFill>
              </a:rPr>
              <a:t> </a:t>
            </a:r>
            <a:r>
              <a:rPr lang="en" sz="1400" b="1">
                <a:solidFill>
                  <a:srgbClr val="500000"/>
                </a:solidFill>
              </a:rPr>
              <a:t>NVIDIA A100</a:t>
            </a:r>
            <a:r>
              <a:rPr lang="en" sz="1400">
                <a:solidFill>
                  <a:schemeClr val="dk1"/>
                </a:solidFill>
              </a:rPr>
              <a:t> 48GB GPUs with 2 Intel 24-core 3.0 GHz processors and 384GB memory</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8 GPU compute nodes with 4 single precision </a:t>
            </a:r>
            <a:r>
              <a:rPr lang="en" sz="1400" b="1">
                <a:solidFill>
                  <a:srgbClr val="500000"/>
                </a:solidFill>
              </a:rPr>
              <a:t>T4</a:t>
            </a:r>
            <a:r>
              <a:rPr lang="en" sz="1400">
                <a:solidFill>
                  <a:schemeClr val="dk1"/>
                </a:solidFill>
              </a:rPr>
              <a:t> 16GB</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9 GPU compute nodes with 2 </a:t>
            </a:r>
            <a:r>
              <a:rPr lang="en" sz="1400" b="1">
                <a:solidFill>
                  <a:srgbClr val="500000"/>
                </a:solidFill>
              </a:rPr>
              <a:t>RTX6000</a:t>
            </a:r>
            <a:r>
              <a:rPr lang="en" sz="1400">
                <a:solidFill>
                  <a:schemeClr val="dk1"/>
                </a:solidFill>
              </a:rPr>
              <a:t> 24GB GPUs, 2 Intel 24-core 3.0 GHz processors and 384GB memory</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8 large memory compute nodes with 4 Intel 20-core 2.5GHz processors and 3.072 TB memory</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5.12 PB of usable high-performance storage running Lustre parallel filesystem</a:t>
            </a:r>
            <a:endParaRPr sz="1400">
              <a:solidFill>
                <a:schemeClr val="dk1"/>
              </a:solidFill>
            </a:endParaRPr>
          </a:p>
          <a:p>
            <a:pPr marL="0" lvl="0" indent="0" algn="l" rtl="0">
              <a:spcBef>
                <a:spcPts val="0"/>
              </a:spcBef>
              <a:spcAft>
                <a:spcPts val="0"/>
              </a:spcAft>
              <a:buNone/>
            </a:pPr>
            <a:endParaRPr/>
          </a:p>
        </p:txBody>
      </p:sp>
      <p:pic>
        <p:nvPicPr>
          <p:cNvPr id="231" name="Google Shape;231;p45"/>
          <p:cNvPicPr preferRelativeResize="0"/>
          <p:nvPr/>
        </p:nvPicPr>
        <p:blipFill>
          <a:blip r:embed="rId3">
            <a:alphaModFix/>
          </a:blip>
          <a:stretch>
            <a:fillRect/>
          </a:stretch>
        </p:blipFill>
        <p:spPr>
          <a:xfrm>
            <a:off x="4849175" y="245525"/>
            <a:ext cx="4053226" cy="1063976"/>
          </a:xfrm>
          <a:prstGeom prst="rect">
            <a:avLst/>
          </a:prstGeom>
          <a:noFill/>
          <a:ln>
            <a:noFill/>
          </a:ln>
        </p:spPr>
      </p:pic>
      <p:pic>
        <p:nvPicPr>
          <p:cNvPr id="232" name="Google Shape;232;p45"/>
          <p:cNvPicPr preferRelativeResize="0"/>
          <p:nvPr/>
        </p:nvPicPr>
        <p:blipFill>
          <a:blip r:embed="rId4">
            <a:alphaModFix/>
          </a:blip>
          <a:stretch>
            <a:fillRect/>
          </a:stretch>
        </p:blipFill>
        <p:spPr>
          <a:xfrm>
            <a:off x="194403" y="1351225"/>
            <a:ext cx="1928776" cy="3249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6"/>
          <p:cNvSpPr txBox="1"/>
          <p:nvPr/>
        </p:nvSpPr>
        <p:spPr>
          <a:xfrm>
            <a:off x="205925" y="462575"/>
            <a:ext cx="5280300" cy="141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500000"/>
                </a:solidFill>
              </a:rPr>
              <a:t>FASTER</a:t>
            </a:r>
            <a:endParaRPr sz="3200" b="1">
              <a:solidFill>
                <a:srgbClr val="500000"/>
              </a:solidFill>
            </a:endParaRPr>
          </a:p>
          <a:p>
            <a:pPr marL="0" lvl="0" indent="0" algn="l" rtl="0">
              <a:spcBef>
                <a:spcPts val="1000"/>
              </a:spcBef>
              <a:spcAft>
                <a:spcPts val="0"/>
              </a:spcAft>
              <a:buNone/>
            </a:pPr>
            <a:r>
              <a:rPr lang="en" sz="1800">
                <a:solidFill>
                  <a:srgbClr val="500000"/>
                </a:solidFill>
              </a:rPr>
              <a:t>Fostering Accelerated Scientific Transformations, Education, and Research</a:t>
            </a:r>
            <a:endParaRPr sz="1800">
              <a:solidFill>
                <a:srgbClr val="500000"/>
              </a:solidFill>
            </a:endParaRPr>
          </a:p>
          <a:p>
            <a:pPr marL="0" lvl="0" indent="0" algn="l" rtl="0">
              <a:spcBef>
                <a:spcPts val="1000"/>
              </a:spcBef>
              <a:spcAft>
                <a:spcPts val="0"/>
              </a:spcAft>
              <a:buNone/>
            </a:pPr>
            <a:r>
              <a:rPr lang="en" sz="1800">
                <a:solidFill>
                  <a:srgbClr val="500000"/>
                </a:solidFill>
              </a:rPr>
              <a:t>To be deployed in Spring 2021</a:t>
            </a:r>
            <a:endParaRPr sz="1800">
              <a:solidFill>
                <a:srgbClr val="500000"/>
              </a:solidFill>
            </a:endParaRPr>
          </a:p>
          <a:p>
            <a:pPr marL="0" lvl="0" indent="0" algn="l" rtl="0">
              <a:spcBef>
                <a:spcPts val="1000"/>
              </a:spcBef>
              <a:spcAft>
                <a:spcPts val="0"/>
              </a:spcAft>
              <a:buNone/>
            </a:pPr>
            <a:endParaRPr sz="3200">
              <a:solidFill>
                <a:srgbClr val="500000"/>
              </a:solidFill>
              <a:latin typeface="Montserrat"/>
              <a:ea typeface="Montserrat"/>
              <a:cs typeface="Montserrat"/>
              <a:sym typeface="Montserrat"/>
            </a:endParaRPr>
          </a:p>
        </p:txBody>
      </p:sp>
      <p:pic>
        <p:nvPicPr>
          <p:cNvPr id="238" name="Google Shape;238;p46"/>
          <p:cNvPicPr preferRelativeResize="0"/>
          <p:nvPr/>
        </p:nvPicPr>
        <p:blipFill>
          <a:blip r:embed="rId3">
            <a:alphaModFix/>
          </a:blip>
          <a:stretch>
            <a:fillRect/>
          </a:stretch>
        </p:blipFill>
        <p:spPr>
          <a:xfrm>
            <a:off x="5830475" y="252100"/>
            <a:ext cx="3020400" cy="1316400"/>
          </a:xfrm>
          <a:prstGeom prst="roundRect">
            <a:avLst>
              <a:gd name="adj" fmla="val 4701"/>
            </a:avLst>
          </a:prstGeom>
          <a:noFill/>
          <a:ln w="9525" cap="flat" cmpd="sng">
            <a:solidFill>
              <a:srgbClr val="434343"/>
            </a:solidFill>
            <a:prstDash val="solid"/>
            <a:round/>
            <a:headEnd type="none" w="sm" len="sm"/>
            <a:tailEnd type="none" w="sm" len="sm"/>
          </a:ln>
        </p:spPr>
      </p:pic>
      <p:sp>
        <p:nvSpPr>
          <p:cNvPr id="239" name="Google Shape;239;p46"/>
          <p:cNvSpPr txBox="1"/>
          <p:nvPr/>
        </p:nvSpPr>
        <p:spPr>
          <a:xfrm>
            <a:off x="1581025" y="4545550"/>
            <a:ext cx="6367200" cy="4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FASTER project is supported by NSF award number </a:t>
            </a:r>
            <a:r>
              <a:rPr lang="en">
                <a:uFill>
                  <a:noFill/>
                </a:uFill>
                <a:hlinkClick r:id="rId4"/>
              </a:rPr>
              <a:t>2019129</a:t>
            </a:r>
            <a:r>
              <a:rPr lang="en"/>
              <a:t> </a:t>
            </a:r>
            <a:endParaRPr/>
          </a:p>
        </p:txBody>
      </p:sp>
      <p:sp>
        <p:nvSpPr>
          <p:cNvPr id="240" name="Google Shape;240;p46"/>
          <p:cNvSpPr txBox="1"/>
          <p:nvPr/>
        </p:nvSpPr>
        <p:spPr>
          <a:xfrm>
            <a:off x="261625" y="1752750"/>
            <a:ext cx="8622600" cy="3000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500"/>
              </a:spcBef>
              <a:spcAft>
                <a:spcPts val="0"/>
              </a:spcAft>
              <a:buClr>
                <a:schemeClr val="dk1"/>
              </a:buClr>
              <a:buSzPts val="1800"/>
              <a:buChar char="●"/>
            </a:pPr>
            <a:r>
              <a:rPr lang="en" sz="1800">
                <a:solidFill>
                  <a:schemeClr val="dk1"/>
                </a:solidFill>
              </a:rPr>
              <a:t>Funded by NSF MRI grant ($3.09M + $1.32M TAMU match)</a:t>
            </a:r>
            <a:endParaRPr sz="1800">
              <a:solidFill>
                <a:schemeClr val="dk1"/>
              </a:solidFill>
            </a:endParaRPr>
          </a:p>
          <a:p>
            <a:pPr marL="457200" lvl="0" indent="-342900" algn="l" rtl="0">
              <a:lnSpc>
                <a:spcPct val="115000"/>
              </a:lnSpc>
              <a:spcBef>
                <a:spcPts val="0"/>
              </a:spcBef>
              <a:spcAft>
                <a:spcPts val="0"/>
              </a:spcAft>
              <a:buClr>
                <a:schemeClr val="dk1"/>
              </a:buClr>
              <a:buSzPts val="1800"/>
              <a:buFont typeface="Montserrat"/>
              <a:buChar char="●"/>
            </a:pPr>
            <a:r>
              <a:rPr lang="en" sz="1800">
                <a:solidFill>
                  <a:schemeClr val="dk1"/>
                </a:solidFill>
              </a:rPr>
              <a:t>Adopts the innovative LIQID </a:t>
            </a:r>
            <a:r>
              <a:rPr lang="en" sz="1800" b="1">
                <a:solidFill>
                  <a:srgbClr val="500000"/>
                </a:solidFill>
              </a:rPr>
              <a:t>composable</a:t>
            </a:r>
            <a:r>
              <a:rPr lang="en" sz="1800">
                <a:solidFill>
                  <a:schemeClr val="dk1"/>
                </a:solidFill>
              </a:rPr>
              <a:t> software-hardware approach combined with cutting-edge technologies.</a:t>
            </a:r>
            <a:endParaRPr sz="1800">
              <a:solidFill>
                <a:schemeClr val="dk1"/>
              </a:solidFill>
            </a:endParaRPr>
          </a:p>
          <a:p>
            <a:pPr marL="457200" lvl="0" indent="-342900" algn="l" rtl="0">
              <a:lnSpc>
                <a:spcPct val="115000"/>
              </a:lnSpc>
              <a:spcBef>
                <a:spcPts val="0"/>
              </a:spcBef>
              <a:spcAft>
                <a:spcPts val="0"/>
              </a:spcAft>
              <a:buClr>
                <a:schemeClr val="dk1"/>
              </a:buClr>
              <a:buSzPts val="1800"/>
              <a:buFont typeface="Montserrat"/>
              <a:buChar char="●"/>
            </a:pPr>
            <a:r>
              <a:rPr lang="en" sz="1800">
                <a:solidFill>
                  <a:schemeClr val="dk1"/>
                </a:solidFill>
              </a:rPr>
              <a:t>Equipped with </a:t>
            </a:r>
            <a:r>
              <a:rPr lang="en" sz="1800" b="1">
                <a:solidFill>
                  <a:srgbClr val="500000"/>
                </a:solidFill>
              </a:rPr>
              <a:t>NVIDIA</a:t>
            </a:r>
            <a:r>
              <a:rPr lang="en" sz="1800">
                <a:solidFill>
                  <a:schemeClr val="dk1"/>
                </a:solidFill>
              </a:rPr>
              <a:t> </a:t>
            </a:r>
            <a:r>
              <a:rPr lang="en" sz="1800" b="1">
                <a:solidFill>
                  <a:srgbClr val="500000"/>
                </a:solidFill>
              </a:rPr>
              <a:t>A100</a:t>
            </a:r>
            <a:r>
              <a:rPr lang="en" sz="1800">
                <a:solidFill>
                  <a:schemeClr val="dk1"/>
                </a:solidFill>
              </a:rPr>
              <a:t>, and </a:t>
            </a:r>
            <a:r>
              <a:rPr lang="en" sz="1800" b="1">
                <a:solidFill>
                  <a:srgbClr val="500000"/>
                </a:solidFill>
              </a:rPr>
              <a:t>T4</a:t>
            </a:r>
            <a:r>
              <a:rPr lang="en" sz="1800">
                <a:solidFill>
                  <a:schemeClr val="dk1"/>
                </a:solidFill>
              </a:rPr>
              <a:t>/</a:t>
            </a:r>
            <a:r>
              <a:rPr lang="en" sz="1800" b="1">
                <a:solidFill>
                  <a:srgbClr val="500000"/>
                </a:solidFill>
              </a:rPr>
              <a:t>T4-Next</a:t>
            </a:r>
            <a:r>
              <a:rPr lang="en" sz="1800">
                <a:solidFill>
                  <a:schemeClr val="dk1"/>
                </a:solidFill>
              </a:rPr>
              <a:t> GPUs for AI/DL/ML workloads.  Each node can access 16+ GPUs.</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Thirty percent of FASTER’s computing resources will be allocated to researchers nationwide by the NSF XSEDE (Extreme Science and Engineering Discovery Environment) program.</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47"/>
          <p:cNvPicPr preferRelativeResize="0"/>
          <p:nvPr/>
        </p:nvPicPr>
        <p:blipFill>
          <a:blip r:embed="rId3">
            <a:alphaModFix/>
          </a:blip>
          <a:stretch>
            <a:fillRect/>
          </a:stretch>
        </p:blipFill>
        <p:spPr>
          <a:xfrm>
            <a:off x="1180675" y="883725"/>
            <a:ext cx="6782651" cy="4151251"/>
          </a:xfrm>
          <a:prstGeom prst="rect">
            <a:avLst/>
          </a:prstGeom>
          <a:noFill/>
          <a:ln>
            <a:noFill/>
          </a:ln>
          <a:effectLst>
            <a:outerShdw blurRad="257175" dist="85725" dir="4260000" algn="bl" rotWithShape="0">
              <a:srgbClr val="000000">
                <a:alpha val="57000"/>
              </a:srgbClr>
            </a:outerShdw>
          </a:effectLst>
        </p:spPr>
      </p:pic>
      <p:sp>
        <p:nvSpPr>
          <p:cNvPr id="246" name="Google Shape;246;p47"/>
          <p:cNvSpPr/>
          <p:nvPr/>
        </p:nvSpPr>
        <p:spPr>
          <a:xfrm>
            <a:off x="2370716" y="4142320"/>
            <a:ext cx="1907100" cy="288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7"/>
          <p:cNvSpPr/>
          <p:nvPr/>
        </p:nvSpPr>
        <p:spPr>
          <a:xfrm>
            <a:off x="4407900" y="4142314"/>
            <a:ext cx="924600" cy="288900"/>
          </a:xfrm>
          <a:prstGeom prst="leftArrow">
            <a:avLst>
              <a:gd name="adj1" fmla="val 50000"/>
              <a:gd name="adj2" fmla="val 50000"/>
            </a:avLst>
          </a:prstGeom>
          <a:solidFill>
            <a:srgbClr val="980000"/>
          </a:solid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7"/>
          <p:cNvSpPr txBox="1">
            <a:spLocks noGrp="1"/>
          </p:cNvSpPr>
          <p:nvPr>
            <p:ph type="title"/>
          </p:nvPr>
        </p:nvSpPr>
        <p:spPr>
          <a:xfrm>
            <a:off x="193950" y="100825"/>
            <a:ext cx="875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500000"/>
                </a:solidFill>
              </a:rPr>
              <a:t>Login HPRC Portal</a:t>
            </a:r>
            <a:endParaRPr sz="3600" b="1">
              <a:solidFill>
                <a:srgbClr val="5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2989</Words>
  <Application>Microsoft Office PowerPoint</Application>
  <PresentationFormat>On-screen Show (16:9)</PresentationFormat>
  <Paragraphs>386</Paragraphs>
  <Slides>38</Slides>
  <Notes>38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38</vt:i4>
      </vt:variant>
    </vt:vector>
  </HeadingPairs>
  <TitlesOfParts>
    <vt:vector size="50" baseType="lpstr">
      <vt:lpstr>Consolas</vt:lpstr>
      <vt:lpstr>Arial</vt:lpstr>
      <vt:lpstr>Questrial</vt:lpstr>
      <vt:lpstr>Montserrat</vt:lpstr>
      <vt:lpstr>Lato</vt:lpstr>
      <vt:lpstr>Trebuchet MS</vt:lpstr>
      <vt:lpstr>inherit</vt:lpstr>
      <vt:lpstr>Roboto</vt:lpstr>
      <vt:lpstr>Calibri</vt:lpstr>
      <vt:lpstr>Simple Light</vt:lpstr>
      <vt:lpstr>Simple Light</vt:lpstr>
      <vt:lpstr>Simple Light</vt:lpstr>
      <vt:lpstr>AI Tech Labs 0⇒1</vt:lpstr>
      <vt:lpstr>AI Tech Labs</vt:lpstr>
      <vt:lpstr>PowerPoint Presentation</vt:lpstr>
      <vt:lpstr>L1 - Resources</vt:lpstr>
      <vt:lpstr>HPRC Systems - Terra &amp; Ada</vt:lpstr>
      <vt:lpstr>ViDaL: Secure &amp; Compliant System </vt:lpstr>
      <vt:lpstr>GRACE Currently in Deployment </vt:lpstr>
      <vt:lpstr>PowerPoint Presentation</vt:lpstr>
      <vt:lpstr>Login HPRC Portal</vt:lpstr>
      <vt:lpstr>Shell Access - I</vt:lpstr>
      <vt:lpstr>Shell Access - II</vt:lpstr>
      <vt:lpstr>Python Virtual Environment (VENV)</vt:lpstr>
      <vt:lpstr>Common Anaconda Commands</vt:lpstr>
      <vt:lpstr>Check out Exercises</vt:lpstr>
      <vt:lpstr>Go to JupyterLab Page</vt:lpstr>
      <vt:lpstr>Set Virtual Environment</vt:lpstr>
      <vt:lpstr>Connect to JupyterLab</vt:lpstr>
      <vt:lpstr>Create a Jupyter Notebook</vt:lpstr>
      <vt:lpstr>Test JupyterLab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Relationship of AI, ML, and DL</vt:lpstr>
      <vt:lpstr>Types of ML Algorithms</vt:lpstr>
      <vt:lpstr>Machine Learning</vt:lpstr>
      <vt:lpstr>Inputs and Outputs </vt:lpstr>
      <vt:lpstr>MNIST - CNN Visualization</vt:lpstr>
      <vt:lpstr>CNN Explainer</vt:lpstr>
      <vt:lpstr>PowerPoint Presentation</vt:lpstr>
      <vt:lpstr>Machine Learning Workflow with Keras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Labs 0⇒1</dc:title>
  <cp:lastModifiedBy>Zhenhua He</cp:lastModifiedBy>
  <cp:revision>8</cp:revision>
  <dcterms:modified xsi:type="dcterms:W3CDTF">2021-01-25T05:54:04Z</dcterms:modified>
</cp:coreProperties>
</file>